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4"/>
  </p:notesMasterIdLst>
  <p:handoutMasterIdLst>
    <p:handoutMasterId r:id="rId55"/>
  </p:handoutMasterIdLst>
  <p:sldIdLst>
    <p:sldId id="1860" r:id="rId5"/>
    <p:sldId id="1848" r:id="rId6"/>
    <p:sldId id="1849" r:id="rId7"/>
    <p:sldId id="1850" r:id="rId8"/>
    <p:sldId id="1851" r:id="rId9"/>
    <p:sldId id="1852" r:id="rId10"/>
    <p:sldId id="1861" r:id="rId11"/>
    <p:sldId id="1862" r:id="rId12"/>
    <p:sldId id="1863" r:id="rId13"/>
    <p:sldId id="1864" r:id="rId14"/>
    <p:sldId id="1865" r:id="rId15"/>
    <p:sldId id="1866" r:id="rId16"/>
    <p:sldId id="1867" r:id="rId17"/>
    <p:sldId id="1870" r:id="rId18"/>
    <p:sldId id="1871" r:id="rId19"/>
    <p:sldId id="1872" r:id="rId20"/>
    <p:sldId id="1873" r:id="rId21"/>
    <p:sldId id="1874" r:id="rId22"/>
    <p:sldId id="325" r:id="rId23"/>
    <p:sldId id="326" r:id="rId24"/>
    <p:sldId id="332" r:id="rId25"/>
    <p:sldId id="323" r:id="rId26"/>
    <p:sldId id="551" r:id="rId27"/>
    <p:sldId id="553" r:id="rId28"/>
    <p:sldId id="1875" r:id="rId29"/>
    <p:sldId id="1876" r:id="rId30"/>
    <p:sldId id="556" r:id="rId31"/>
    <p:sldId id="584" r:id="rId32"/>
    <p:sldId id="1877" r:id="rId33"/>
    <p:sldId id="1878" r:id="rId34"/>
    <p:sldId id="1879" r:id="rId35"/>
    <p:sldId id="1880" r:id="rId36"/>
    <p:sldId id="259" r:id="rId37"/>
    <p:sldId id="1883" r:id="rId38"/>
    <p:sldId id="263" r:id="rId39"/>
    <p:sldId id="265" r:id="rId40"/>
    <p:sldId id="1881" r:id="rId41"/>
    <p:sldId id="264" r:id="rId42"/>
    <p:sldId id="1884" r:id="rId43"/>
    <p:sldId id="1885" r:id="rId44"/>
    <p:sldId id="1886" r:id="rId45"/>
    <p:sldId id="1889" r:id="rId46"/>
    <p:sldId id="1890" r:id="rId47"/>
    <p:sldId id="1891" r:id="rId48"/>
    <p:sldId id="1892" r:id="rId49"/>
    <p:sldId id="1895" r:id="rId50"/>
    <p:sldId id="1896" r:id="rId51"/>
    <p:sldId id="1887" r:id="rId52"/>
    <p:sldId id="1897" r:id="rId5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89" autoAdjust="0"/>
    <p:restoredTop sz="95833" autoAdjust="0"/>
  </p:normalViewPr>
  <p:slideViewPr>
    <p:cSldViewPr snapToGrid="0" showGuides="1">
      <p:cViewPr varScale="1">
        <p:scale>
          <a:sx n="80" d="100"/>
          <a:sy n="80" d="100"/>
        </p:scale>
        <p:origin x="858" y="90"/>
      </p:cViewPr>
      <p:guideLst>
        <p:guide orient="horz" pos="888"/>
        <p:guide pos="3839"/>
      </p:guideLst>
    </p:cSldViewPr>
  </p:slideViewPr>
  <p:notesTextViewPr>
    <p:cViewPr>
      <p:scale>
        <a:sx n="1" d="1"/>
        <a:sy n="1" d="1"/>
      </p:scale>
      <p:origin x="0" y="0"/>
    </p:cViewPr>
  </p:notesTextViewPr>
  <p:sorterViewPr>
    <p:cViewPr varScale="1">
      <p:scale>
        <a:sx n="1" d="1"/>
        <a:sy n="1" d="1"/>
      </p:scale>
      <p:origin x="0" y="-5478"/>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4/19/2023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4/19/2023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750508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Title only">
  <p:cSld name="7_Title only">
    <p:spTree>
      <p:nvGrpSpPr>
        <p:cNvPr id="1" name="Shape 23"/>
        <p:cNvGrpSpPr/>
        <p:nvPr/>
      </p:nvGrpSpPr>
      <p:grpSpPr>
        <a:xfrm>
          <a:off x="0" y="0"/>
          <a:ext cx="0" cy="0"/>
          <a:chOff x="0" y="0"/>
          <a:chExt cx="0" cy="0"/>
        </a:xfrm>
      </p:grpSpPr>
      <p:sp>
        <p:nvSpPr>
          <p:cNvPr id="24" name="Google Shape;24;p60"/>
          <p:cNvSpPr txBox="1">
            <a:spLocks noGrp="1"/>
          </p:cNvSpPr>
          <p:nvPr>
            <p:ph type="title"/>
          </p:nvPr>
        </p:nvSpPr>
        <p:spPr>
          <a:xfrm>
            <a:off x="191974" y="237744"/>
            <a:ext cx="11654040" cy="90525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999"/>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4944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656" y="274321"/>
            <a:ext cx="11501908" cy="535531"/>
          </a:xfrm>
        </p:spPr>
        <p:txBody>
          <a:bodyPr/>
          <a:lstStyle>
            <a:lvl1pPr>
              <a:lnSpc>
                <a:spcPct val="90000"/>
              </a:lnSpc>
              <a:defRPr sz="3199">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5014" y="1444753"/>
            <a:ext cx="5506398" cy="4203944"/>
          </a:xfrm>
        </p:spPr>
        <p:txBody>
          <a:bodyPr/>
          <a:lstStyle>
            <a:lvl1pPr marL="230119" indent="-230119">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a:latin typeface="+mn-lt"/>
              </a:defRPr>
            </a:lvl2pPr>
            <a:lvl3pPr marL="914126" indent="-230119">
              <a:buClr>
                <a:schemeClr val="tx1"/>
              </a:buClr>
              <a:buFont typeface="Century Gothic" panose="020B0502020202020204" pitchFamily="34" charset="0"/>
              <a:buChar char="•"/>
              <a:defRPr sz="1600" baseline="0">
                <a:latin typeface="Century Gothic" panose="020B0502020202020204" pitchFamily="34" charset="0"/>
              </a:defRPr>
            </a:lvl3pPr>
            <a:lvl4pPr marL="971259" indent="0">
              <a:buClr>
                <a:schemeClr val="tx1"/>
              </a:buClr>
              <a:buFont typeface="Century Gothic" panose="020B0502020202020204" pitchFamily="34" charset="0"/>
              <a:buNone/>
              <a:defRPr sz="1400">
                <a:latin typeface="+mn-lt"/>
              </a:defRPr>
            </a:lvl4pPr>
            <a:lvl5pPr marL="1482280" indent="-222183">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39868" y="1444753"/>
            <a:ext cx="5503254" cy="4203944"/>
          </a:xfrm>
        </p:spPr>
        <p:txBody>
          <a:bodyPr/>
          <a:lstStyle>
            <a:lvl1pPr marL="287252" indent="-287252">
              <a:buClr>
                <a:schemeClr val="tx1"/>
              </a:buClr>
              <a:buFont typeface="Century Gothic" panose="020B0502020202020204" pitchFamily="34" charset="0"/>
              <a:buChar char="•"/>
              <a:defRPr sz="1999" baseline="0">
                <a:latin typeface="Century Gothic" panose="020B0502020202020204" pitchFamily="34" charset="0"/>
              </a:defRPr>
            </a:lvl1pPr>
            <a:lvl2pPr marL="625287" indent="-279316">
              <a:buClr>
                <a:schemeClr val="tx1"/>
              </a:buClr>
              <a:buSzPct val="90000"/>
              <a:buFont typeface="Century Gothic" panose="020B0502020202020204" pitchFamily="34" charset="0"/>
              <a:buChar char="–"/>
              <a:defRPr sz="1799" baseline="0">
                <a:latin typeface="Century Gothic" panose="020B0502020202020204" pitchFamily="34" charset="0"/>
              </a:defRPr>
            </a:lvl2pPr>
            <a:lvl3pPr marL="914126" indent="-230119">
              <a:buClr>
                <a:schemeClr val="tx1"/>
              </a:buClr>
              <a:buFont typeface="Century Gothic" panose="020B0502020202020204" pitchFamily="34" charset="0"/>
              <a:buChar char="•"/>
              <a:defRPr sz="1600">
                <a:latin typeface="+mn-lt"/>
              </a:defRPr>
            </a:lvl3pPr>
            <a:lvl4pPr marL="1144245" indent="-172986">
              <a:buClr>
                <a:schemeClr val="tx1"/>
              </a:buClr>
              <a:buFont typeface="Century Gothic" panose="020B0502020202020204" pitchFamily="34" charset="0"/>
              <a:buChar char="•"/>
              <a:defRPr sz="1400">
                <a:latin typeface="+mn-lt"/>
              </a:defRPr>
            </a:lvl4pPr>
            <a:lvl5pPr marL="1482280" indent="-222183">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08196" y="6583680"/>
            <a:ext cx="3859795"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23278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4" r:id="rId8"/>
    <p:sldLayoutId id="2147483958"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bssw.io/items/what-is-revision-contro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nvie.com/posts/a-successful-git-branching-mod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bssw.io/items/a-tutorial-and-reference-collection-for-git" TargetMode="External"/><Relationship Id="rId2" Type="http://schemas.openxmlformats.org/officeDocument/2006/relationships/hyperlink" Target="https://bssw.io/items?topic=revision-control" TargetMode="External"/><Relationship Id="rId1" Type="http://schemas.openxmlformats.org/officeDocument/2006/relationships/slideLayout" Target="../slideLayouts/slideLayout3.xml"/><Relationship Id="rId5" Type="http://schemas.openxmlformats.org/officeDocument/2006/relationships/hyperlink" Target="https://bssw.io/items/critical-beginner-git-usage-tips" TargetMode="External"/><Relationship Id="rId4" Type="http://schemas.openxmlformats.org/officeDocument/2006/relationships/hyperlink" Target="https://bssw.io/items/want-to-start-getting-git-righ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Coding_conventions" TargetMode="External"/><Relationship Id="rId2" Type="http://schemas.openxmlformats.org/officeDocument/2006/relationships/hyperlink" Target="https://bssw.io/items/coding-conventions"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sphinx-doc.org/en/master/" TargetMode="External"/><Relationship Id="rId2" Type="http://schemas.openxmlformats.org/officeDocument/2006/relationships/hyperlink" Target="https://www.doxygen.nl/" TargetMode="External"/><Relationship Id="rId1" Type="http://schemas.openxmlformats.org/officeDocument/2006/relationships/slideLayout" Target="../slideLayouts/slideLayout9.xml"/><Relationship Id="rId6" Type="http://schemas.openxmlformats.org/officeDocument/2006/relationships/hyperlink" Target="https://en.wikipedia.org/wiki/ReStructuredText" TargetMode="External"/><Relationship Id="rId5" Type="http://schemas.openxmlformats.org/officeDocument/2006/relationships/hyperlink" Target="https://www.markdownguide.org/" TargetMode="External"/><Relationship Id="rId4" Type="http://schemas.openxmlformats.org/officeDocument/2006/relationships/hyperlink" Target="https://readthedocs.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6.png"/><Relationship Id="rId4" Type="http://schemas.openxmlformats.org/officeDocument/2006/relationships/hyperlink" Target="https://bssw.io/psip"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software.ac.uk/" TargetMode="External"/><Relationship Id="rId3" Type="http://schemas.openxmlformats.org/officeDocument/2006/relationships/hyperlink" Target="https://github.com/betterscientificsoftware/bssw.io/issues" TargetMode="External"/><Relationship Id="rId7" Type="http://schemas.openxmlformats.org/officeDocument/2006/relationships/hyperlink" Target="http://eepurl.com/cQCyJ5" TargetMode="External"/><Relationship Id="rId2" Type="http://schemas.openxmlformats.org/officeDocument/2006/relationships/hyperlink" Target="https://bssw.io/" TargetMode="External"/><Relationship Id="rId1" Type="http://schemas.openxmlformats.org/officeDocument/2006/relationships/slideLayout" Target="../slideLayouts/slideLayout3.xml"/><Relationship Id="rId6" Type="http://schemas.openxmlformats.org/officeDocument/2006/relationships/hyperlink" Target="https://ideas-productivity.org/events/hpc-best-practices-webinars/" TargetMode="External"/><Relationship Id="rId5" Type="http://schemas.openxmlformats.org/officeDocument/2006/relationships/hyperlink" Target="https://bssw-tutorial.github.io/" TargetMode="External"/><Relationship Id="rId4" Type="http://schemas.openxmlformats.org/officeDocument/2006/relationships/hyperlink" Target="https://bssw.io/pages/receive-our-email-digest%20(1" TargetMode="External"/><Relationship Id="rId9" Type="http://schemas.openxmlformats.org/officeDocument/2006/relationships/hyperlink" Target="https://us-rse.org/"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1057061"/>
            <a:ext cx="8292316" cy="1030930"/>
          </a:xfrm>
        </p:spPr>
        <p:txBody>
          <a:bodyPr/>
          <a:lstStyle/>
          <a:p>
            <a:pPr>
              <a:spcBef>
                <a:spcPts val="2400"/>
              </a:spcBef>
            </a:pPr>
            <a:r>
              <a:rPr lang="en-US" dirty="0"/>
              <a:t>Making Scientific Software Better</a:t>
            </a:r>
            <a:br>
              <a:rPr lang="en-US" dirty="0"/>
            </a:br>
            <a:br>
              <a:rPr lang="en-US" dirty="0"/>
            </a:br>
            <a:r>
              <a:rPr lang="en-US" sz="2400" b="0" dirty="0"/>
              <a:t>Part 2: A Brief Introduction to Collaborative Software Development</a:t>
            </a:r>
            <a:endParaRPr lang="en-US" b="0" dirty="0"/>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3387132"/>
            <a:ext cx="2752677" cy="424732"/>
          </a:xfrm>
        </p:spPr>
        <p:txBody>
          <a:bodyPr/>
          <a:lstStyle/>
          <a:p>
            <a:r>
              <a:rPr lang="en-US" dirty="0"/>
              <a:t>David E. Bernholdt</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852049" y="3435779"/>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a:xfrm>
            <a:off x="3176924" y="3760978"/>
            <a:ext cx="8292315" cy="369332"/>
          </a:xfrm>
        </p:spPr>
        <p:txBody>
          <a:bodyPr/>
          <a:lstStyle/>
          <a:p>
            <a:r>
              <a:rPr lang="en-US" dirty="0"/>
              <a:t>Oak Ridge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4463075"/>
            <a:ext cx="8292316" cy="369332"/>
          </a:xfrm>
        </p:spPr>
        <p:txBody>
          <a:bodyPr/>
          <a:lstStyle/>
          <a:p>
            <a:r>
              <a:rPr lang="en-US" dirty="0"/>
              <a:t>University of Rochester Laboratory for Laser Energetics</a:t>
            </a:r>
            <a:r>
              <a:rPr lang="en-US"/>
              <a:t>, 2023-03-30</a:t>
            </a:r>
            <a:endParaRPr lang="en-US" dirty="0"/>
          </a:p>
        </p:txBody>
      </p:sp>
    </p:spTree>
    <p:extLst>
      <p:ext uri="{BB962C8B-B14F-4D97-AF65-F5344CB8AC3E}">
        <p14:creationId xmlns:p14="http://schemas.microsoft.com/office/powerpoint/2010/main" val="377844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a:p>
            <a:pPr marL="0" indent="0">
              <a:lnSpc>
                <a:spcPct val="100000"/>
              </a:lnSpc>
              <a:spcBef>
                <a:spcPts val="2400"/>
              </a:spcBef>
              <a:buNone/>
            </a:pPr>
            <a:r>
              <a:rPr lang="en-US" sz="2800" dirty="0"/>
              <a:t>The most important beneficiary of your software engineering efforts is your </a:t>
            </a:r>
            <a:r>
              <a:rPr lang="en-US" sz="2800" b="1" dirty="0"/>
              <a:t>future self!</a:t>
            </a:r>
          </a:p>
        </p:txBody>
      </p:sp>
    </p:spTree>
    <p:extLst>
      <p:ext uri="{BB962C8B-B14F-4D97-AF65-F5344CB8AC3E}">
        <p14:creationId xmlns:p14="http://schemas.microsoft.com/office/powerpoint/2010/main" val="4038519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981E-65C5-96C6-8B09-BD2046C55DE1}"/>
              </a:ext>
            </a:extLst>
          </p:cNvPr>
          <p:cNvSpPr>
            <a:spLocks noGrp="1"/>
          </p:cNvSpPr>
          <p:nvPr>
            <p:ph type="title"/>
          </p:nvPr>
        </p:nvSpPr>
        <p:spPr/>
        <p:txBody>
          <a:bodyPr/>
          <a:lstStyle/>
          <a:p>
            <a:r>
              <a:rPr lang="en-US" dirty="0">
                <a:hlinkClick r:id="rId2"/>
              </a:rPr>
              <a:t>What is Version Control</a:t>
            </a:r>
            <a:r>
              <a:rPr lang="en-US" dirty="0"/>
              <a:t> (a.k.a. Revision Control)</a:t>
            </a:r>
          </a:p>
        </p:txBody>
      </p:sp>
      <p:sp>
        <p:nvSpPr>
          <p:cNvPr id="3" name="Content Placeholder 2">
            <a:extLst>
              <a:ext uri="{FF2B5EF4-FFF2-40B4-BE49-F238E27FC236}">
                <a16:creationId xmlns:a16="http://schemas.microsoft.com/office/drawing/2014/main" id="{528730D7-1878-BDD5-E2C3-C26E1610B459}"/>
              </a:ext>
            </a:extLst>
          </p:cNvPr>
          <p:cNvSpPr>
            <a:spLocks noGrp="1"/>
          </p:cNvSpPr>
          <p:nvPr>
            <p:ph idx="1"/>
          </p:nvPr>
        </p:nvSpPr>
        <p:spPr>
          <a:xfrm>
            <a:off x="365760" y="1280161"/>
            <a:ext cx="11369809" cy="4047778"/>
          </a:xfrm>
        </p:spPr>
        <p:txBody>
          <a:bodyPr/>
          <a:lstStyle/>
          <a:p>
            <a:pPr marL="0" indent="0">
              <a:buNone/>
            </a:pPr>
            <a:r>
              <a:rPr lang="en-US" b="1" dirty="0"/>
              <a:t>Benefits</a:t>
            </a:r>
          </a:p>
          <a:p>
            <a:pPr>
              <a:spcBef>
                <a:spcPts val="400"/>
              </a:spcBef>
            </a:pPr>
            <a:r>
              <a:rPr lang="en-US" sz="2000" dirty="0"/>
              <a:t>Support safe incremental development (i.e., “</a:t>
            </a:r>
            <a:r>
              <a:rPr lang="en-US" sz="2000" dirty="0" err="1"/>
              <a:t>undos</a:t>
            </a:r>
            <a:r>
              <a:rPr lang="en-US" sz="2000" dirty="0"/>
              <a:t>”)</a:t>
            </a:r>
          </a:p>
          <a:p>
            <a:pPr>
              <a:spcBef>
                <a:spcPts val="400"/>
              </a:spcBef>
            </a:pPr>
            <a:r>
              <a:rPr lang="en-US" sz="2000" dirty="0"/>
              <a:t>Support collaboration among different maintainers, developers/contributors, and customers</a:t>
            </a:r>
          </a:p>
          <a:p>
            <a:pPr>
              <a:spcBef>
                <a:spcPts val="400"/>
              </a:spcBef>
            </a:pPr>
            <a:r>
              <a:rPr lang="en-US" sz="2000" dirty="0"/>
              <a:t>Provide traceability from requirements to file changes</a:t>
            </a:r>
          </a:p>
          <a:p>
            <a:pPr>
              <a:spcBef>
                <a:spcPts val="400"/>
              </a:spcBef>
            </a:pPr>
            <a:r>
              <a:rPr lang="en-US" sz="2000" dirty="0"/>
              <a:t>Streamline development and testing processes</a:t>
            </a:r>
          </a:p>
          <a:p>
            <a:pPr>
              <a:spcBef>
                <a:spcPts val="400"/>
              </a:spcBef>
            </a:pPr>
            <a:r>
              <a:rPr lang="en-US" sz="2000" dirty="0"/>
              <a:t>Provide reproducibility of past results</a:t>
            </a:r>
          </a:p>
          <a:p>
            <a:pPr marL="0" indent="0">
              <a:buNone/>
            </a:pPr>
            <a:r>
              <a:rPr lang="en-US" b="1" dirty="0"/>
              <a:t>Use cases</a:t>
            </a:r>
          </a:p>
          <a:p>
            <a:pPr>
              <a:spcBef>
                <a:spcPts val="400"/>
              </a:spcBef>
            </a:pPr>
            <a:r>
              <a:rPr lang="en-US" sz="2000" dirty="0"/>
              <a:t>Lone developer: Enables the developer to keep track of older versions, support reproducibility of past results, pursue incremental commits with undo, simplify automated testing, help with porting, etc.</a:t>
            </a:r>
          </a:p>
          <a:p>
            <a:pPr>
              <a:spcBef>
                <a:spcPts val="400"/>
              </a:spcBef>
            </a:pPr>
            <a:r>
              <a:rPr lang="en-US" sz="2000" dirty="0"/>
              <a:t>Teams: Aids in collaboration among developers, supports code reviews, provides traceability of requirements to code changes, etc.</a:t>
            </a:r>
          </a:p>
          <a:p>
            <a:pPr>
              <a:spcBef>
                <a:spcPts val="400"/>
              </a:spcBef>
            </a:pPr>
            <a:r>
              <a:rPr lang="en-US" sz="2000" dirty="0"/>
              <a:t>Collaborative document writing: For documents in plain text source (e.g., LaTeX, </a:t>
            </a:r>
            <a:r>
              <a:rPr lang="en-US" sz="2000" dirty="0" err="1"/>
              <a:t>reStructuredText</a:t>
            </a:r>
            <a:r>
              <a:rPr lang="en-US" sz="2000" dirty="0"/>
              <a:t>, Markdown, HTML), allows concurrent editing with merges (line by line), tracks who contributed to what sections (e.g., using “blame”), etc.</a:t>
            </a:r>
          </a:p>
        </p:txBody>
      </p:sp>
    </p:spTree>
    <p:extLst>
      <p:ext uri="{BB962C8B-B14F-4D97-AF65-F5344CB8AC3E}">
        <p14:creationId xmlns:p14="http://schemas.microsoft.com/office/powerpoint/2010/main" val="3352554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9079-9217-EEC6-3224-024FC86C2EBB}"/>
              </a:ext>
            </a:extLst>
          </p:cNvPr>
          <p:cNvSpPr>
            <a:spLocks noGrp="1"/>
          </p:cNvSpPr>
          <p:nvPr>
            <p:ph type="title"/>
          </p:nvPr>
        </p:nvSpPr>
        <p:spPr/>
        <p:txBody>
          <a:bodyPr/>
          <a:lstStyle/>
          <a:p>
            <a:r>
              <a:rPr lang="en-US" dirty="0"/>
              <a:t>Git</a:t>
            </a:r>
          </a:p>
        </p:txBody>
      </p:sp>
      <p:sp>
        <p:nvSpPr>
          <p:cNvPr id="3" name="Content Placeholder 2">
            <a:extLst>
              <a:ext uri="{FF2B5EF4-FFF2-40B4-BE49-F238E27FC236}">
                <a16:creationId xmlns:a16="http://schemas.microsoft.com/office/drawing/2014/main" id="{C9769398-C527-D882-1F73-E3EB50838D79}"/>
              </a:ext>
            </a:extLst>
          </p:cNvPr>
          <p:cNvSpPr>
            <a:spLocks noGrp="1"/>
          </p:cNvSpPr>
          <p:nvPr>
            <p:ph idx="1"/>
          </p:nvPr>
        </p:nvSpPr>
        <p:spPr/>
        <p:txBody>
          <a:bodyPr/>
          <a:lstStyle/>
          <a:p>
            <a:r>
              <a:rPr lang="en-US" dirty="0"/>
              <a:t>Perhaps the most widely used version control system at present</a:t>
            </a:r>
          </a:p>
          <a:p>
            <a:pPr lvl="1"/>
            <a:r>
              <a:rPr lang="en-US" dirty="0"/>
              <a:t>Underlies GitHub, GitLab, Bitbucket, etc.</a:t>
            </a:r>
          </a:p>
          <a:p>
            <a:r>
              <a:rPr lang="en-US" dirty="0"/>
              <a:t>Distributed version control system (VCS)</a:t>
            </a:r>
          </a:p>
          <a:p>
            <a:pPr lvl="1"/>
            <a:r>
              <a:rPr lang="en-US" dirty="0"/>
              <a:t>Supports multiple complete copies of a repository (e.g., on different systems)</a:t>
            </a:r>
          </a:p>
          <a:p>
            <a:pPr lvl="2"/>
            <a:r>
              <a:rPr lang="en-US" dirty="0"/>
              <a:t>Can be used like a centralized VCS (e.g., SVN) if desired</a:t>
            </a:r>
          </a:p>
          <a:p>
            <a:pPr lvl="1"/>
            <a:r>
              <a:rPr lang="en-US" dirty="0"/>
              <a:t>Repository copies do </a:t>
            </a:r>
            <a:r>
              <a:rPr lang="en-US" i="1" dirty="0"/>
              <a:t>not</a:t>
            </a:r>
            <a:r>
              <a:rPr lang="en-US" dirty="0"/>
              <a:t> need to be identical at all times</a:t>
            </a:r>
          </a:p>
          <a:p>
            <a:pPr lvl="2"/>
            <a:r>
              <a:rPr lang="en-US" dirty="0"/>
              <a:t>Can work in one copy of a repository before pushing changes elsewhere</a:t>
            </a:r>
          </a:p>
          <a:p>
            <a:pPr lvl="1"/>
            <a:r>
              <a:rPr lang="en-US" dirty="0"/>
              <a:t>Changes are easily moved between copies of the repository</a:t>
            </a:r>
          </a:p>
        </p:txBody>
      </p:sp>
    </p:spTree>
    <p:extLst>
      <p:ext uri="{BB962C8B-B14F-4D97-AF65-F5344CB8AC3E}">
        <p14:creationId xmlns:p14="http://schemas.microsoft.com/office/powerpoint/2010/main" val="2902285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22B5C-5581-BE5A-0BC0-A4CACF2C3034}"/>
              </a:ext>
            </a:extLst>
          </p:cNvPr>
          <p:cNvSpPr>
            <a:spLocks noGrp="1"/>
          </p:cNvSpPr>
          <p:nvPr>
            <p:ph type="title"/>
          </p:nvPr>
        </p:nvSpPr>
        <p:spPr/>
        <p:txBody>
          <a:bodyPr/>
          <a:lstStyle/>
          <a:p>
            <a:r>
              <a:rPr lang="en-US" dirty="0"/>
              <a:t>Git Terminology</a:t>
            </a:r>
          </a:p>
        </p:txBody>
      </p:sp>
      <p:sp>
        <p:nvSpPr>
          <p:cNvPr id="3" name="Content Placeholder 2">
            <a:extLst>
              <a:ext uri="{FF2B5EF4-FFF2-40B4-BE49-F238E27FC236}">
                <a16:creationId xmlns:a16="http://schemas.microsoft.com/office/drawing/2014/main" id="{39E98113-1295-5E62-A4E7-0DC135295C49}"/>
              </a:ext>
            </a:extLst>
          </p:cNvPr>
          <p:cNvSpPr>
            <a:spLocks noGrp="1"/>
          </p:cNvSpPr>
          <p:nvPr>
            <p:ph idx="1"/>
          </p:nvPr>
        </p:nvSpPr>
        <p:spPr>
          <a:xfrm>
            <a:off x="365760" y="1020029"/>
            <a:ext cx="11369809" cy="4047778"/>
          </a:xfrm>
        </p:spPr>
        <p:txBody>
          <a:bodyPr/>
          <a:lstStyle/>
          <a:p>
            <a:r>
              <a:rPr lang="en-US" sz="2000" dirty="0"/>
              <a:t>Clone: make a copy of a repository at a new location</a:t>
            </a:r>
          </a:p>
          <a:p>
            <a:pPr lvl="1">
              <a:spcBef>
                <a:spcPts val="200"/>
              </a:spcBef>
            </a:pPr>
            <a:r>
              <a:rPr lang="en-US" sz="1800" dirty="0"/>
              <a:t>E.g., clone my code repository from the GitLab server to my laptop</a:t>
            </a:r>
          </a:p>
          <a:p>
            <a:r>
              <a:rPr lang="en-US" sz="2000" dirty="0"/>
              <a:t>Pull: update a clone from its origin </a:t>
            </a:r>
          </a:p>
          <a:p>
            <a:pPr lvl="1">
              <a:spcBef>
                <a:spcPts val="200"/>
              </a:spcBef>
            </a:pPr>
            <a:r>
              <a:rPr lang="en-US" sz="1800" dirty="0"/>
              <a:t>E.g., get changes someone else made in the GitLab server</a:t>
            </a:r>
          </a:p>
          <a:p>
            <a:r>
              <a:rPr lang="en-US" sz="2000" dirty="0"/>
              <a:t>Commit: capture changes made in local copy of repository</a:t>
            </a:r>
          </a:p>
          <a:p>
            <a:pPr lvl="1">
              <a:spcBef>
                <a:spcPts val="200"/>
              </a:spcBef>
            </a:pPr>
            <a:r>
              <a:rPr lang="en-US" sz="1800" dirty="0"/>
              <a:t>Each commit is identified by a unique hash (e.g., </a:t>
            </a:r>
            <a:br>
              <a:rPr lang="en-US" sz="1800" dirty="0"/>
            </a:br>
            <a:r>
              <a:rPr lang="en-US" sz="1800" dirty="0">
                <a:latin typeface="Courier New" panose="02070309020205020404" pitchFamily="49" charset="0"/>
                <a:cs typeface="Courier New" panose="02070309020205020404" pitchFamily="49" charset="0"/>
              </a:rPr>
              <a:t>0644ac74606b621b66eb53903389ecc24208e2d1</a:t>
            </a:r>
            <a:r>
              <a:rPr lang="en-US" sz="1800" dirty="0"/>
              <a:t>) </a:t>
            </a:r>
          </a:p>
          <a:p>
            <a:r>
              <a:rPr lang="en-US" sz="2000" dirty="0"/>
              <a:t>Push: update origin with changes from clone</a:t>
            </a:r>
          </a:p>
          <a:p>
            <a:pPr lvl="1">
              <a:spcBef>
                <a:spcPts val="200"/>
              </a:spcBef>
            </a:pPr>
            <a:r>
              <a:rPr lang="en-US" sz="1800" dirty="0"/>
              <a:t>E.g., move changes made on my laptop to the GitLab server</a:t>
            </a:r>
          </a:p>
          <a:p>
            <a:r>
              <a:rPr lang="en-US" sz="2000" dirty="0"/>
              <a:t>Branch: an ordered set of commits</a:t>
            </a:r>
          </a:p>
          <a:p>
            <a:pPr lvl="1">
              <a:spcBef>
                <a:spcPts val="200"/>
              </a:spcBef>
            </a:pPr>
            <a:r>
              <a:rPr lang="en-US" sz="1800" dirty="0"/>
              <a:t>Always at least one branch, usually “main” (used to be “master”; </a:t>
            </a:r>
            <a:br>
              <a:rPr lang="en-US" sz="1800" dirty="0"/>
            </a:br>
            <a:r>
              <a:rPr lang="en-US" sz="1800" dirty="0"/>
              <a:t>SVN term was “trunk”)</a:t>
            </a:r>
          </a:p>
          <a:p>
            <a:pPr lvl="1">
              <a:spcBef>
                <a:spcPts val="200"/>
              </a:spcBef>
            </a:pPr>
            <a:r>
              <a:rPr lang="en-US" sz="1800" dirty="0"/>
              <a:t>Branches can be used to support multiple lines of work without conflict</a:t>
            </a:r>
          </a:p>
          <a:p>
            <a:pPr lvl="2">
              <a:spcBef>
                <a:spcPts val="200"/>
              </a:spcBef>
            </a:pPr>
            <a:r>
              <a:rPr lang="en-US" sz="1600" dirty="0"/>
              <a:t>E.g., production version, development version(s), release version(s), etc.</a:t>
            </a:r>
          </a:p>
          <a:p>
            <a:r>
              <a:rPr lang="en-US" sz="2000" dirty="0"/>
              <a:t>Tag: a text label that points to a specific commit</a:t>
            </a:r>
          </a:p>
          <a:p>
            <a:pPr lvl="1">
              <a:spcBef>
                <a:spcPts val="200"/>
              </a:spcBef>
            </a:pPr>
            <a:r>
              <a:rPr lang="en-US" sz="1800" dirty="0"/>
              <a:t>Typically used to identify a specific release (e.g., </a:t>
            </a:r>
            <a:br>
              <a:rPr lang="en-US" sz="1800" dirty="0"/>
            </a:br>
            <a:r>
              <a:rPr lang="en-US" sz="1800" dirty="0"/>
              <a:t>“v1.8.5” or “Version used for Important Run”)</a:t>
            </a:r>
          </a:p>
        </p:txBody>
      </p:sp>
      <p:sp>
        <p:nvSpPr>
          <p:cNvPr id="4" name="Cylinder 3">
            <a:extLst>
              <a:ext uri="{FF2B5EF4-FFF2-40B4-BE49-F238E27FC236}">
                <a16:creationId xmlns:a16="http://schemas.microsoft.com/office/drawing/2014/main" id="{82C67088-4FEA-B4B4-C8FD-5B8EB3FD343A}"/>
              </a:ext>
            </a:extLst>
          </p:cNvPr>
          <p:cNvSpPr/>
          <p:nvPr/>
        </p:nvSpPr>
        <p:spPr>
          <a:xfrm>
            <a:off x="9107365" y="2330306"/>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 name="Cylinder 4">
            <a:extLst>
              <a:ext uri="{FF2B5EF4-FFF2-40B4-BE49-F238E27FC236}">
                <a16:creationId xmlns:a16="http://schemas.microsoft.com/office/drawing/2014/main" id="{793E04DA-C80E-C073-84D9-A3EB0BB69A5A}"/>
              </a:ext>
            </a:extLst>
          </p:cNvPr>
          <p:cNvSpPr/>
          <p:nvPr/>
        </p:nvSpPr>
        <p:spPr>
          <a:xfrm>
            <a:off x="9107366" y="4081288"/>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7" name="Straight Arrow Connector 6">
            <a:extLst>
              <a:ext uri="{FF2B5EF4-FFF2-40B4-BE49-F238E27FC236}">
                <a16:creationId xmlns:a16="http://schemas.microsoft.com/office/drawing/2014/main" id="{205F4160-99C2-C51A-79EE-E36561698313}"/>
              </a:ext>
            </a:extLst>
          </p:cNvPr>
          <p:cNvCxnSpPr>
            <a:stCxn id="4" idx="3"/>
            <a:endCxn id="5" idx="1"/>
          </p:cNvCxnSpPr>
          <p:nvPr/>
        </p:nvCxnSpPr>
        <p:spPr>
          <a:xfrm>
            <a:off x="9349154" y="2900048"/>
            <a:ext cx="1" cy="118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FEFC21-2DCF-1857-4B07-9009184B389F}"/>
              </a:ext>
            </a:extLst>
          </p:cNvPr>
          <p:cNvSpPr txBox="1"/>
          <p:nvPr/>
        </p:nvSpPr>
        <p:spPr>
          <a:xfrm>
            <a:off x="9437872" y="2398195"/>
            <a:ext cx="393954" cy="433965"/>
          </a:xfrm>
          <a:prstGeom prst="rect">
            <a:avLst/>
          </a:prstGeom>
          <a:noFill/>
        </p:spPr>
        <p:txBody>
          <a:bodyPr wrap="none" lIns="118872" tIns="91440" rIns="118872" bIns="91440" rtlCol="0" anchor="ctr" anchorCtr="0">
            <a:spAutoFit/>
          </a:bodyPr>
          <a:lstStyle/>
          <a:p>
            <a:pPr algn="l">
              <a:lnSpc>
                <a:spcPct val="90000"/>
              </a:lnSpc>
            </a:pPr>
            <a:r>
              <a:rPr lang="el-GR" dirty="0">
                <a:latin typeface="Arial" panose="020B0604020202020204" pitchFamily="34" charset="0"/>
                <a:cs typeface="Arial" panose="020B0604020202020204" pitchFamily="34" charset="0"/>
              </a:rPr>
              <a:t>Δ</a:t>
            </a:r>
            <a:endParaRPr lang="en-US" dirty="0"/>
          </a:p>
        </p:txBody>
      </p:sp>
      <p:sp>
        <p:nvSpPr>
          <p:cNvPr id="9" name="TextBox 8">
            <a:extLst>
              <a:ext uri="{FF2B5EF4-FFF2-40B4-BE49-F238E27FC236}">
                <a16:creationId xmlns:a16="http://schemas.microsoft.com/office/drawing/2014/main" id="{CAFB6A6E-D52B-39C0-3401-54DA68A9CE72}"/>
              </a:ext>
            </a:extLst>
          </p:cNvPr>
          <p:cNvSpPr txBox="1"/>
          <p:nvPr/>
        </p:nvSpPr>
        <p:spPr>
          <a:xfrm>
            <a:off x="9678756" y="2398195"/>
            <a:ext cx="393954" cy="433965"/>
          </a:xfrm>
          <a:prstGeom prst="rect">
            <a:avLst/>
          </a:prstGeom>
          <a:noFill/>
        </p:spPr>
        <p:txBody>
          <a:bodyPr wrap="none" lIns="118872" tIns="91440" rIns="118872" bIns="91440" rtlCol="0" anchor="ctr" anchorCtr="0">
            <a:spAutoFit/>
          </a:bodyPr>
          <a:lstStyle/>
          <a:p>
            <a:pPr algn="l">
              <a:lnSpc>
                <a:spcPct val="90000"/>
              </a:lnSpc>
            </a:pPr>
            <a:r>
              <a:rPr lang="el-GR" dirty="0">
                <a:latin typeface="Arial" panose="020B0604020202020204" pitchFamily="34" charset="0"/>
                <a:cs typeface="Arial" panose="020B0604020202020204" pitchFamily="34" charset="0"/>
              </a:rPr>
              <a:t>Δ</a:t>
            </a:r>
            <a:endParaRPr lang="en-US" dirty="0"/>
          </a:p>
        </p:txBody>
      </p:sp>
      <p:sp>
        <p:nvSpPr>
          <p:cNvPr id="10" name="TextBox 9">
            <a:extLst>
              <a:ext uri="{FF2B5EF4-FFF2-40B4-BE49-F238E27FC236}">
                <a16:creationId xmlns:a16="http://schemas.microsoft.com/office/drawing/2014/main" id="{809D9CD3-D39F-D5D6-6FAA-03ED1847B341}"/>
              </a:ext>
            </a:extLst>
          </p:cNvPr>
          <p:cNvSpPr txBox="1"/>
          <p:nvPr/>
        </p:nvSpPr>
        <p:spPr>
          <a:xfrm>
            <a:off x="9919640" y="2398195"/>
            <a:ext cx="393954" cy="433965"/>
          </a:xfrm>
          <a:prstGeom prst="rect">
            <a:avLst/>
          </a:prstGeom>
          <a:noFill/>
        </p:spPr>
        <p:txBody>
          <a:bodyPr wrap="none" lIns="118872" tIns="91440" rIns="118872" bIns="91440" rtlCol="0" anchor="ctr" anchorCtr="0">
            <a:spAutoFit/>
          </a:bodyPr>
          <a:lstStyle/>
          <a:p>
            <a:pPr algn="l">
              <a:lnSpc>
                <a:spcPct val="90000"/>
              </a:lnSpc>
            </a:pPr>
            <a:r>
              <a:rPr lang="el-GR" dirty="0">
                <a:latin typeface="Arial" panose="020B0604020202020204" pitchFamily="34" charset="0"/>
                <a:cs typeface="Arial" panose="020B0604020202020204" pitchFamily="34" charset="0"/>
              </a:rPr>
              <a:t>Δ</a:t>
            </a:r>
            <a:endParaRPr lang="en-US" dirty="0"/>
          </a:p>
        </p:txBody>
      </p:sp>
      <p:sp>
        <p:nvSpPr>
          <p:cNvPr id="11" name="Cylinder 10">
            <a:extLst>
              <a:ext uri="{FF2B5EF4-FFF2-40B4-BE49-F238E27FC236}">
                <a16:creationId xmlns:a16="http://schemas.microsoft.com/office/drawing/2014/main" id="{F26AFF76-6F0A-59D8-0B2D-AF44904A4795}"/>
              </a:ext>
            </a:extLst>
          </p:cNvPr>
          <p:cNvSpPr/>
          <p:nvPr/>
        </p:nvSpPr>
        <p:spPr>
          <a:xfrm>
            <a:off x="10160523" y="2330306"/>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4" name="Straight Arrow Connector 13">
            <a:extLst>
              <a:ext uri="{FF2B5EF4-FFF2-40B4-BE49-F238E27FC236}">
                <a16:creationId xmlns:a16="http://schemas.microsoft.com/office/drawing/2014/main" id="{1349B6F9-95F5-B7C9-C48B-A5004E49FE14}"/>
              </a:ext>
            </a:extLst>
          </p:cNvPr>
          <p:cNvCxnSpPr>
            <a:stCxn id="11" idx="3"/>
            <a:endCxn id="12" idx="1"/>
          </p:cNvCxnSpPr>
          <p:nvPr/>
        </p:nvCxnSpPr>
        <p:spPr>
          <a:xfrm flipH="1">
            <a:off x="10402311" y="2900048"/>
            <a:ext cx="1" cy="1207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ylinder 14">
            <a:extLst>
              <a:ext uri="{FF2B5EF4-FFF2-40B4-BE49-F238E27FC236}">
                <a16:creationId xmlns:a16="http://schemas.microsoft.com/office/drawing/2014/main" id="{D7CB9FB6-9CA6-9DB7-A10F-39D1B1443BAF}"/>
              </a:ext>
            </a:extLst>
          </p:cNvPr>
          <p:cNvSpPr/>
          <p:nvPr/>
        </p:nvSpPr>
        <p:spPr>
          <a:xfrm>
            <a:off x="11213679" y="2337340"/>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TextBox 15">
            <a:extLst>
              <a:ext uri="{FF2B5EF4-FFF2-40B4-BE49-F238E27FC236}">
                <a16:creationId xmlns:a16="http://schemas.microsoft.com/office/drawing/2014/main" id="{740139E6-EC47-8209-04DB-78C7055D424A}"/>
              </a:ext>
            </a:extLst>
          </p:cNvPr>
          <p:cNvSpPr txBox="1"/>
          <p:nvPr/>
        </p:nvSpPr>
        <p:spPr>
          <a:xfrm>
            <a:off x="10492270" y="4180152"/>
            <a:ext cx="393954" cy="433965"/>
          </a:xfrm>
          <a:prstGeom prst="rect">
            <a:avLst/>
          </a:prstGeom>
          <a:noFill/>
        </p:spPr>
        <p:txBody>
          <a:bodyPr wrap="none" lIns="118872" tIns="91440" rIns="118872" bIns="91440" rtlCol="0" anchor="ctr" anchorCtr="0">
            <a:spAutoFit/>
          </a:bodyPr>
          <a:lstStyle/>
          <a:p>
            <a:pPr algn="l">
              <a:lnSpc>
                <a:spcPct val="90000"/>
              </a:lnSpc>
            </a:pPr>
            <a:r>
              <a:rPr lang="el-GR" dirty="0">
                <a:latin typeface="Arial" panose="020B0604020202020204" pitchFamily="34" charset="0"/>
                <a:cs typeface="Arial" panose="020B0604020202020204" pitchFamily="34" charset="0"/>
              </a:rPr>
              <a:t>Δ</a:t>
            </a:r>
            <a:endParaRPr lang="en-US" dirty="0"/>
          </a:p>
        </p:txBody>
      </p:sp>
      <p:sp>
        <p:nvSpPr>
          <p:cNvPr id="17" name="TextBox 16">
            <a:extLst>
              <a:ext uri="{FF2B5EF4-FFF2-40B4-BE49-F238E27FC236}">
                <a16:creationId xmlns:a16="http://schemas.microsoft.com/office/drawing/2014/main" id="{FCEE4987-3D91-E1BF-A399-80F9EBC488C0}"/>
              </a:ext>
            </a:extLst>
          </p:cNvPr>
          <p:cNvSpPr txBox="1"/>
          <p:nvPr/>
        </p:nvSpPr>
        <p:spPr>
          <a:xfrm>
            <a:off x="10734395" y="4180152"/>
            <a:ext cx="393954" cy="433965"/>
          </a:xfrm>
          <a:prstGeom prst="rect">
            <a:avLst/>
          </a:prstGeom>
          <a:noFill/>
        </p:spPr>
        <p:txBody>
          <a:bodyPr wrap="none" lIns="118872" tIns="91440" rIns="118872" bIns="91440" rtlCol="0" anchor="ctr" anchorCtr="0">
            <a:spAutoFit/>
          </a:bodyPr>
          <a:lstStyle/>
          <a:p>
            <a:pPr algn="l">
              <a:lnSpc>
                <a:spcPct val="90000"/>
              </a:lnSpc>
            </a:pPr>
            <a:r>
              <a:rPr lang="el-GR" dirty="0">
                <a:latin typeface="Arial" panose="020B0604020202020204" pitchFamily="34" charset="0"/>
                <a:cs typeface="Arial" panose="020B0604020202020204" pitchFamily="34" charset="0"/>
              </a:rPr>
              <a:t>Δ</a:t>
            </a:r>
            <a:endParaRPr lang="en-US" dirty="0"/>
          </a:p>
        </p:txBody>
      </p:sp>
      <p:sp>
        <p:nvSpPr>
          <p:cNvPr id="18" name="TextBox 17">
            <a:extLst>
              <a:ext uri="{FF2B5EF4-FFF2-40B4-BE49-F238E27FC236}">
                <a16:creationId xmlns:a16="http://schemas.microsoft.com/office/drawing/2014/main" id="{953B71C2-E238-A823-77B3-567964401425}"/>
              </a:ext>
            </a:extLst>
          </p:cNvPr>
          <p:cNvSpPr txBox="1"/>
          <p:nvPr/>
        </p:nvSpPr>
        <p:spPr>
          <a:xfrm>
            <a:off x="10976520" y="4180152"/>
            <a:ext cx="393954" cy="433965"/>
          </a:xfrm>
          <a:prstGeom prst="rect">
            <a:avLst/>
          </a:prstGeom>
          <a:noFill/>
        </p:spPr>
        <p:txBody>
          <a:bodyPr wrap="none" lIns="118872" tIns="91440" rIns="118872" bIns="91440" rtlCol="0" anchor="ctr" anchorCtr="0">
            <a:spAutoFit/>
          </a:bodyPr>
          <a:lstStyle/>
          <a:p>
            <a:pPr algn="l">
              <a:lnSpc>
                <a:spcPct val="90000"/>
              </a:lnSpc>
            </a:pPr>
            <a:r>
              <a:rPr lang="el-GR" dirty="0">
                <a:latin typeface="Arial" panose="020B0604020202020204" pitchFamily="34" charset="0"/>
                <a:cs typeface="Arial" panose="020B0604020202020204" pitchFamily="34" charset="0"/>
              </a:rPr>
              <a:t>Δ</a:t>
            </a:r>
            <a:endParaRPr lang="en-US" dirty="0"/>
          </a:p>
        </p:txBody>
      </p:sp>
      <p:sp>
        <p:nvSpPr>
          <p:cNvPr id="19" name="Cylinder 18">
            <a:extLst>
              <a:ext uri="{FF2B5EF4-FFF2-40B4-BE49-F238E27FC236}">
                <a16:creationId xmlns:a16="http://schemas.microsoft.com/office/drawing/2014/main" id="{B786C3C0-0C97-1759-634C-D01FCF6EF445}"/>
              </a:ext>
            </a:extLst>
          </p:cNvPr>
          <p:cNvSpPr/>
          <p:nvPr/>
        </p:nvSpPr>
        <p:spPr>
          <a:xfrm>
            <a:off x="11218644" y="4107564"/>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21" name="Straight Arrow Connector 20">
            <a:extLst>
              <a:ext uri="{FF2B5EF4-FFF2-40B4-BE49-F238E27FC236}">
                <a16:creationId xmlns:a16="http://schemas.microsoft.com/office/drawing/2014/main" id="{F753EECD-3480-E145-47ED-D3A369592E84}"/>
              </a:ext>
            </a:extLst>
          </p:cNvPr>
          <p:cNvCxnSpPr>
            <a:stCxn id="19" idx="1"/>
            <a:endCxn id="15" idx="3"/>
          </p:cNvCxnSpPr>
          <p:nvPr/>
        </p:nvCxnSpPr>
        <p:spPr>
          <a:xfrm flipH="1" flipV="1">
            <a:off x="11455468" y="2907082"/>
            <a:ext cx="4965" cy="1200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88099D-BE8B-4D6C-B75B-BDDDE1F71A2A}"/>
              </a:ext>
            </a:extLst>
          </p:cNvPr>
          <p:cNvSpPr txBox="1"/>
          <p:nvPr/>
        </p:nvSpPr>
        <p:spPr>
          <a:xfrm>
            <a:off x="8953127" y="1895334"/>
            <a:ext cx="1625060"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tx2"/>
                </a:solidFill>
              </a:rPr>
              <a:t>GitLab server</a:t>
            </a:r>
          </a:p>
        </p:txBody>
      </p:sp>
      <p:sp>
        <p:nvSpPr>
          <p:cNvPr id="23" name="TextBox 22">
            <a:extLst>
              <a:ext uri="{FF2B5EF4-FFF2-40B4-BE49-F238E27FC236}">
                <a16:creationId xmlns:a16="http://schemas.microsoft.com/office/drawing/2014/main" id="{C33CFDCB-1AAD-81A2-462A-F2E49FE249EB}"/>
              </a:ext>
            </a:extLst>
          </p:cNvPr>
          <p:cNvSpPr txBox="1"/>
          <p:nvPr/>
        </p:nvSpPr>
        <p:spPr>
          <a:xfrm>
            <a:off x="8953127" y="46520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tx2"/>
                </a:solidFill>
              </a:rPr>
              <a:t>Laptop</a:t>
            </a:r>
          </a:p>
        </p:txBody>
      </p:sp>
      <p:sp>
        <p:nvSpPr>
          <p:cNvPr id="24" name="TextBox 23">
            <a:extLst>
              <a:ext uri="{FF2B5EF4-FFF2-40B4-BE49-F238E27FC236}">
                <a16:creationId xmlns:a16="http://schemas.microsoft.com/office/drawing/2014/main" id="{09EF70C1-4ABC-1DC2-2743-61E2931C74A2}"/>
              </a:ext>
            </a:extLst>
          </p:cNvPr>
          <p:cNvSpPr txBox="1"/>
          <p:nvPr/>
        </p:nvSpPr>
        <p:spPr>
          <a:xfrm>
            <a:off x="8595077" y="3294563"/>
            <a:ext cx="842795" cy="433965"/>
          </a:xfrm>
          <a:prstGeom prst="rect">
            <a:avLst/>
          </a:prstGeom>
          <a:noFill/>
        </p:spPr>
        <p:txBody>
          <a:bodyPr wrap="none" lIns="118872" tIns="91440" rIns="118872" bIns="91440" rtlCol="0" anchor="ctr" anchorCtr="0">
            <a:spAutoFit/>
          </a:bodyPr>
          <a:lstStyle/>
          <a:p>
            <a:pPr algn="l">
              <a:lnSpc>
                <a:spcPct val="90000"/>
              </a:lnSpc>
            </a:pPr>
            <a:r>
              <a:rPr lang="en-US" dirty="0"/>
              <a:t>Clone</a:t>
            </a:r>
          </a:p>
        </p:txBody>
      </p:sp>
      <p:sp>
        <p:nvSpPr>
          <p:cNvPr id="25" name="TextBox 24">
            <a:extLst>
              <a:ext uri="{FF2B5EF4-FFF2-40B4-BE49-F238E27FC236}">
                <a16:creationId xmlns:a16="http://schemas.microsoft.com/office/drawing/2014/main" id="{D25B4B3A-0F7A-468F-4519-FB7BDA093B56}"/>
              </a:ext>
            </a:extLst>
          </p:cNvPr>
          <p:cNvSpPr txBox="1"/>
          <p:nvPr/>
        </p:nvSpPr>
        <p:spPr>
          <a:xfrm>
            <a:off x="10344932" y="3294563"/>
            <a:ext cx="624786" cy="433965"/>
          </a:xfrm>
          <a:prstGeom prst="rect">
            <a:avLst/>
          </a:prstGeom>
          <a:noFill/>
        </p:spPr>
        <p:txBody>
          <a:bodyPr wrap="none" lIns="118872" tIns="91440" rIns="118872" bIns="91440" rtlCol="0" anchor="ctr" anchorCtr="0">
            <a:spAutoFit/>
          </a:bodyPr>
          <a:lstStyle/>
          <a:p>
            <a:pPr algn="l">
              <a:lnSpc>
                <a:spcPct val="90000"/>
              </a:lnSpc>
            </a:pPr>
            <a:r>
              <a:rPr lang="en-US" dirty="0"/>
              <a:t>Pull</a:t>
            </a:r>
          </a:p>
        </p:txBody>
      </p:sp>
      <p:sp>
        <p:nvSpPr>
          <p:cNvPr id="26" name="TextBox 25">
            <a:extLst>
              <a:ext uri="{FF2B5EF4-FFF2-40B4-BE49-F238E27FC236}">
                <a16:creationId xmlns:a16="http://schemas.microsoft.com/office/drawing/2014/main" id="{276E0BB1-5BAD-7015-FF18-8EAC5E24BD48}"/>
              </a:ext>
            </a:extLst>
          </p:cNvPr>
          <p:cNvSpPr txBox="1"/>
          <p:nvPr/>
        </p:nvSpPr>
        <p:spPr>
          <a:xfrm>
            <a:off x="11455467" y="3273685"/>
            <a:ext cx="765851" cy="433965"/>
          </a:xfrm>
          <a:prstGeom prst="rect">
            <a:avLst/>
          </a:prstGeom>
          <a:noFill/>
        </p:spPr>
        <p:txBody>
          <a:bodyPr wrap="none" lIns="118872" tIns="91440" rIns="118872" bIns="91440" rtlCol="0" anchor="ctr" anchorCtr="0">
            <a:spAutoFit/>
          </a:bodyPr>
          <a:lstStyle/>
          <a:p>
            <a:pPr algn="l">
              <a:lnSpc>
                <a:spcPct val="90000"/>
              </a:lnSpc>
            </a:pPr>
            <a:r>
              <a:rPr lang="en-US" dirty="0"/>
              <a:t>Push</a:t>
            </a:r>
          </a:p>
        </p:txBody>
      </p:sp>
      <p:sp>
        <p:nvSpPr>
          <p:cNvPr id="27" name="TextBox 26">
            <a:extLst>
              <a:ext uri="{FF2B5EF4-FFF2-40B4-BE49-F238E27FC236}">
                <a16:creationId xmlns:a16="http://schemas.microsoft.com/office/drawing/2014/main" id="{488963A9-23DD-C1A5-AB57-20897EAA092B}"/>
              </a:ext>
            </a:extLst>
          </p:cNvPr>
          <p:cNvSpPr txBox="1"/>
          <p:nvPr/>
        </p:nvSpPr>
        <p:spPr>
          <a:xfrm>
            <a:off x="9916983" y="5137375"/>
            <a:ext cx="1150571" cy="433965"/>
          </a:xfrm>
          <a:prstGeom prst="rect">
            <a:avLst/>
          </a:prstGeom>
          <a:noFill/>
        </p:spPr>
        <p:txBody>
          <a:bodyPr wrap="none" lIns="118872" tIns="91440" rIns="118872" bIns="91440" rtlCol="0" anchor="ctr" anchorCtr="0">
            <a:spAutoFit/>
          </a:bodyPr>
          <a:lstStyle/>
          <a:p>
            <a:pPr algn="l">
              <a:lnSpc>
                <a:spcPct val="90000"/>
              </a:lnSpc>
            </a:pPr>
            <a:r>
              <a:rPr lang="en-US" dirty="0"/>
              <a:t>Commits</a:t>
            </a:r>
          </a:p>
        </p:txBody>
      </p:sp>
      <p:cxnSp>
        <p:nvCxnSpPr>
          <p:cNvPr id="29" name="Straight Arrow Connector 28">
            <a:extLst>
              <a:ext uri="{FF2B5EF4-FFF2-40B4-BE49-F238E27FC236}">
                <a16:creationId xmlns:a16="http://schemas.microsoft.com/office/drawing/2014/main" id="{686456E1-4C94-AEE6-73A9-4CB49313D436}"/>
              </a:ext>
            </a:extLst>
          </p:cNvPr>
          <p:cNvCxnSpPr>
            <a:cxnSpLocks/>
            <a:stCxn id="27" idx="0"/>
          </p:cNvCxnSpPr>
          <p:nvPr/>
        </p:nvCxnSpPr>
        <p:spPr>
          <a:xfrm flipH="1" flipV="1">
            <a:off x="10116617" y="2690238"/>
            <a:ext cx="375652" cy="244713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F95AE8-227D-7747-318A-8C40C749489A}"/>
              </a:ext>
            </a:extLst>
          </p:cNvPr>
          <p:cNvCxnSpPr>
            <a:cxnSpLocks/>
            <a:stCxn id="27" idx="0"/>
          </p:cNvCxnSpPr>
          <p:nvPr/>
        </p:nvCxnSpPr>
        <p:spPr>
          <a:xfrm flipH="1" flipV="1">
            <a:off x="9875731" y="2690238"/>
            <a:ext cx="616538" cy="244713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92F4860-1971-C275-956F-28A8CA141D0C}"/>
              </a:ext>
            </a:extLst>
          </p:cNvPr>
          <p:cNvCxnSpPr>
            <a:cxnSpLocks/>
            <a:stCxn id="27" idx="0"/>
          </p:cNvCxnSpPr>
          <p:nvPr/>
        </p:nvCxnSpPr>
        <p:spPr>
          <a:xfrm flipH="1" flipV="1">
            <a:off x="9634849" y="2690238"/>
            <a:ext cx="857420" cy="244713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E5A9968-5FE7-1429-FC2E-CE1E7024AD19}"/>
              </a:ext>
            </a:extLst>
          </p:cNvPr>
          <p:cNvCxnSpPr>
            <a:cxnSpLocks/>
            <a:stCxn id="27" idx="0"/>
          </p:cNvCxnSpPr>
          <p:nvPr/>
        </p:nvCxnSpPr>
        <p:spPr>
          <a:xfrm flipV="1">
            <a:off x="10492269" y="4484077"/>
            <a:ext cx="673219" cy="65329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EFA9056-EFE3-69BA-1C1A-2D946D93A24B}"/>
              </a:ext>
            </a:extLst>
          </p:cNvPr>
          <p:cNvCxnSpPr>
            <a:cxnSpLocks/>
            <a:stCxn id="27" idx="0"/>
          </p:cNvCxnSpPr>
          <p:nvPr/>
        </p:nvCxnSpPr>
        <p:spPr>
          <a:xfrm flipV="1">
            <a:off x="10492269" y="4492869"/>
            <a:ext cx="420744" cy="644506"/>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714248E-0462-949F-BBDB-4337E01F7954}"/>
              </a:ext>
            </a:extLst>
          </p:cNvPr>
          <p:cNvCxnSpPr>
            <a:cxnSpLocks/>
            <a:stCxn id="27" idx="0"/>
          </p:cNvCxnSpPr>
          <p:nvPr/>
        </p:nvCxnSpPr>
        <p:spPr>
          <a:xfrm flipV="1">
            <a:off x="10492269" y="4484077"/>
            <a:ext cx="204986" cy="65329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5115F8DC-72A2-1058-23C7-D6B708B266C1}"/>
              </a:ext>
            </a:extLst>
          </p:cNvPr>
          <p:cNvSpPr/>
          <p:nvPr/>
        </p:nvSpPr>
        <p:spPr>
          <a:xfrm>
            <a:off x="10160522" y="4107564"/>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70150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9546-8CD8-177B-50E7-B660B5973EBE}"/>
              </a:ext>
            </a:extLst>
          </p:cNvPr>
          <p:cNvSpPr>
            <a:spLocks noGrp="1"/>
          </p:cNvSpPr>
          <p:nvPr>
            <p:ph type="title"/>
          </p:nvPr>
        </p:nvSpPr>
        <p:spPr/>
        <p:txBody>
          <a:bodyPr/>
          <a:lstStyle/>
          <a:p>
            <a:r>
              <a:rPr lang="en-US" dirty="0"/>
              <a:t>Lone Developer Use Cases </a:t>
            </a:r>
          </a:p>
        </p:txBody>
      </p:sp>
      <p:sp>
        <p:nvSpPr>
          <p:cNvPr id="3" name="Content Placeholder 2">
            <a:extLst>
              <a:ext uri="{FF2B5EF4-FFF2-40B4-BE49-F238E27FC236}">
                <a16:creationId xmlns:a16="http://schemas.microsoft.com/office/drawing/2014/main" id="{A82F0068-7C9D-D024-613A-6A9760864235}"/>
              </a:ext>
            </a:extLst>
          </p:cNvPr>
          <p:cNvSpPr>
            <a:spLocks noGrp="1"/>
          </p:cNvSpPr>
          <p:nvPr>
            <p:ph idx="1"/>
          </p:nvPr>
        </p:nvSpPr>
        <p:spPr>
          <a:xfrm>
            <a:off x="365760" y="1069143"/>
            <a:ext cx="7071461" cy="4047778"/>
          </a:xfrm>
        </p:spPr>
        <p:txBody>
          <a:bodyPr/>
          <a:lstStyle/>
          <a:p>
            <a:r>
              <a:rPr lang="en-US" dirty="0"/>
              <a:t>Multiple copies of the repository provide redundancy</a:t>
            </a:r>
          </a:p>
          <a:p>
            <a:pPr lvl="1"/>
            <a:r>
              <a:rPr lang="en-US" dirty="0"/>
              <a:t>Laptop stolen while on travel?  Or stops working?</a:t>
            </a:r>
          </a:p>
          <a:p>
            <a:pPr lvl="2"/>
            <a:r>
              <a:rPr lang="en-US" dirty="0"/>
              <a:t>May lose some work you haven’t yet pushed up to origin, but won’t lose everything</a:t>
            </a:r>
          </a:p>
          <a:p>
            <a:pPr lvl="1"/>
            <a:r>
              <a:rPr lang="en-US" dirty="0"/>
              <a:t>(Ideally, the server is professionally maintained and backed up regularly)</a:t>
            </a:r>
          </a:p>
          <a:p>
            <a:r>
              <a:rPr lang="en-US" dirty="0"/>
              <a:t>Easily and reliably move code changes from one system to another</a:t>
            </a:r>
          </a:p>
          <a:p>
            <a:pPr lvl="1"/>
            <a:r>
              <a:rPr lang="en-US" dirty="0"/>
              <a:t>Git helps track changed files and ensures that all changes are captured and moved</a:t>
            </a:r>
          </a:p>
          <a:p>
            <a:pPr lvl="1"/>
            <a:r>
              <a:rPr lang="en-US" dirty="0"/>
              <a:t>Example: find a problem on a remote cluster</a:t>
            </a:r>
          </a:p>
          <a:p>
            <a:pPr lvl="2"/>
            <a:r>
              <a:rPr lang="en-US" dirty="0"/>
              <a:t>Fix it on your laptop &amp; push to the repo</a:t>
            </a:r>
          </a:p>
          <a:p>
            <a:pPr lvl="2"/>
            <a:r>
              <a:rPr lang="en-US" dirty="0"/>
              <a:t>On the remote cluster, pull from the repo, rebuild, and run…</a:t>
            </a:r>
          </a:p>
          <a:p>
            <a:pPr lvl="2"/>
            <a:r>
              <a:rPr lang="en-US" dirty="0"/>
              <a:t>(Works the same in reverse – make sure remote changes make it back to your local copy)</a:t>
            </a:r>
          </a:p>
        </p:txBody>
      </p:sp>
      <p:sp>
        <p:nvSpPr>
          <p:cNvPr id="4" name="Cylinder 3">
            <a:extLst>
              <a:ext uri="{FF2B5EF4-FFF2-40B4-BE49-F238E27FC236}">
                <a16:creationId xmlns:a16="http://schemas.microsoft.com/office/drawing/2014/main" id="{E0968333-82D3-D2B2-5B47-10A6956CA514}"/>
              </a:ext>
            </a:extLst>
          </p:cNvPr>
          <p:cNvSpPr/>
          <p:nvPr/>
        </p:nvSpPr>
        <p:spPr>
          <a:xfrm>
            <a:off x="10092103" y="2992898"/>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 name="Cylinder 4">
            <a:extLst>
              <a:ext uri="{FF2B5EF4-FFF2-40B4-BE49-F238E27FC236}">
                <a16:creationId xmlns:a16="http://schemas.microsoft.com/office/drawing/2014/main" id="{A1152A2C-09EE-EF81-9A9B-9D70C622819A}"/>
              </a:ext>
            </a:extLst>
          </p:cNvPr>
          <p:cNvSpPr/>
          <p:nvPr/>
        </p:nvSpPr>
        <p:spPr>
          <a:xfrm>
            <a:off x="10944957" y="3716799"/>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Cylinder 5">
            <a:extLst>
              <a:ext uri="{FF2B5EF4-FFF2-40B4-BE49-F238E27FC236}">
                <a16:creationId xmlns:a16="http://schemas.microsoft.com/office/drawing/2014/main" id="{A9ABFCDE-CD54-4BA4-B0F3-4945FADA5CD4}"/>
              </a:ext>
            </a:extLst>
          </p:cNvPr>
          <p:cNvSpPr/>
          <p:nvPr/>
        </p:nvSpPr>
        <p:spPr>
          <a:xfrm>
            <a:off x="10092103" y="3716799"/>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Cylinder 6">
            <a:extLst>
              <a:ext uri="{FF2B5EF4-FFF2-40B4-BE49-F238E27FC236}">
                <a16:creationId xmlns:a16="http://schemas.microsoft.com/office/drawing/2014/main" id="{54D2F478-AC0A-5D9D-AC2A-C6A8DBBD6249}"/>
              </a:ext>
            </a:extLst>
          </p:cNvPr>
          <p:cNvSpPr/>
          <p:nvPr/>
        </p:nvSpPr>
        <p:spPr>
          <a:xfrm>
            <a:off x="9239249" y="3716799"/>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Cylinder 7">
            <a:extLst>
              <a:ext uri="{FF2B5EF4-FFF2-40B4-BE49-F238E27FC236}">
                <a16:creationId xmlns:a16="http://schemas.microsoft.com/office/drawing/2014/main" id="{B7141063-E2C4-A8D2-00E1-C91DE9A1B686}"/>
              </a:ext>
            </a:extLst>
          </p:cNvPr>
          <p:cNvSpPr/>
          <p:nvPr/>
        </p:nvSpPr>
        <p:spPr>
          <a:xfrm>
            <a:off x="8450871" y="2985866"/>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Cylinder 8">
            <a:extLst>
              <a:ext uri="{FF2B5EF4-FFF2-40B4-BE49-F238E27FC236}">
                <a16:creationId xmlns:a16="http://schemas.microsoft.com/office/drawing/2014/main" id="{851D0736-0068-3DBD-ADD0-487A9289FE64}"/>
              </a:ext>
            </a:extLst>
          </p:cNvPr>
          <p:cNvSpPr/>
          <p:nvPr/>
        </p:nvSpPr>
        <p:spPr>
          <a:xfrm>
            <a:off x="8450872" y="2289515"/>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Cylinder 9">
            <a:extLst>
              <a:ext uri="{FF2B5EF4-FFF2-40B4-BE49-F238E27FC236}">
                <a16:creationId xmlns:a16="http://schemas.microsoft.com/office/drawing/2014/main" id="{E20B640F-5323-9482-55DB-66F13D98B5EA}"/>
              </a:ext>
            </a:extLst>
          </p:cNvPr>
          <p:cNvSpPr/>
          <p:nvPr/>
        </p:nvSpPr>
        <p:spPr>
          <a:xfrm>
            <a:off x="8450871" y="1514033"/>
            <a:ext cx="483577" cy="569742"/>
          </a:xfrm>
          <a:prstGeom prst="can">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TextBox 10">
            <a:extLst>
              <a:ext uri="{FF2B5EF4-FFF2-40B4-BE49-F238E27FC236}">
                <a16:creationId xmlns:a16="http://schemas.microsoft.com/office/drawing/2014/main" id="{177993BD-1E17-DA23-AB21-CC7814B8262A}"/>
              </a:ext>
            </a:extLst>
          </p:cNvPr>
          <p:cNvSpPr txBox="1"/>
          <p:nvPr/>
        </p:nvSpPr>
        <p:spPr>
          <a:xfrm>
            <a:off x="9841960" y="2359363"/>
            <a:ext cx="983859" cy="683264"/>
          </a:xfrm>
          <a:prstGeom prst="rect">
            <a:avLst/>
          </a:prstGeom>
          <a:noFill/>
        </p:spPr>
        <p:txBody>
          <a:bodyPr wrap="none" lIns="118872" tIns="91440" rIns="118872" bIns="91440" rtlCol="0" anchor="ctr" anchorCtr="0">
            <a:spAutoFit/>
          </a:bodyPr>
          <a:lstStyle/>
          <a:p>
            <a:pPr algn="ctr">
              <a:lnSpc>
                <a:spcPct val="90000"/>
              </a:lnSpc>
            </a:pPr>
            <a:r>
              <a:rPr lang="en-US" dirty="0"/>
              <a:t>GitLab </a:t>
            </a:r>
            <a:br>
              <a:rPr lang="en-US" dirty="0"/>
            </a:br>
            <a:r>
              <a:rPr lang="en-US" dirty="0"/>
              <a:t>server</a:t>
            </a:r>
          </a:p>
        </p:txBody>
      </p:sp>
      <p:sp>
        <p:nvSpPr>
          <p:cNvPr id="12" name="TextBox 11">
            <a:extLst>
              <a:ext uri="{FF2B5EF4-FFF2-40B4-BE49-F238E27FC236}">
                <a16:creationId xmlns:a16="http://schemas.microsoft.com/office/drawing/2014/main" id="{A8E850B7-ED07-5A09-EA7B-93053E15703D}"/>
              </a:ext>
            </a:extLst>
          </p:cNvPr>
          <p:cNvSpPr txBox="1"/>
          <p:nvPr/>
        </p:nvSpPr>
        <p:spPr>
          <a:xfrm>
            <a:off x="7505484" y="305375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Laptop</a:t>
            </a:r>
          </a:p>
        </p:txBody>
      </p:sp>
      <p:sp>
        <p:nvSpPr>
          <p:cNvPr id="13" name="TextBox 12">
            <a:extLst>
              <a:ext uri="{FF2B5EF4-FFF2-40B4-BE49-F238E27FC236}">
                <a16:creationId xmlns:a16="http://schemas.microsoft.com/office/drawing/2014/main" id="{933E45DC-D32F-17EE-6616-36962BDDD925}"/>
              </a:ext>
            </a:extLst>
          </p:cNvPr>
          <p:cNvSpPr txBox="1"/>
          <p:nvPr/>
        </p:nvSpPr>
        <p:spPr>
          <a:xfrm>
            <a:off x="7582427" y="2425292"/>
            <a:ext cx="855619" cy="433965"/>
          </a:xfrm>
          <a:prstGeom prst="rect">
            <a:avLst/>
          </a:prstGeom>
          <a:noFill/>
        </p:spPr>
        <p:txBody>
          <a:bodyPr wrap="none" lIns="118872" tIns="91440" rIns="118872" bIns="91440" rtlCol="0" anchor="ctr" anchorCtr="0">
            <a:spAutoFit/>
          </a:bodyPr>
          <a:lstStyle/>
          <a:p>
            <a:pPr algn="l">
              <a:lnSpc>
                <a:spcPct val="90000"/>
              </a:lnSpc>
            </a:pPr>
            <a:r>
              <a:rPr lang="en-US" dirty="0"/>
              <a:t>OLCF</a:t>
            </a:r>
          </a:p>
        </p:txBody>
      </p:sp>
      <p:sp>
        <p:nvSpPr>
          <p:cNvPr id="14" name="TextBox 13">
            <a:extLst>
              <a:ext uri="{FF2B5EF4-FFF2-40B4-BE49-F238E27FC236}">
                <a16:creationId xmlns:a16="http://schemas.microsoft.com/office/drawing/2014/main" id="{551A593D-5480-178B-6419-AFF32EC807B2}"/>
              </a:ext>
            </a:extLst>
          </p:cNvPr>
          <p:cNvSpPr txBox="1"/>
          <p:nvPr/>
        </p:nvSpPr>
        <p:spPr>
          <a:xfrm>
            <a:off x="7450048" y="161693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t>NERSC</a:t>
            </a:r>
          </a:p>
        </p:txBody>
      </p:sp>
      <p:sp>
        <p:nvSpPr>
          <p:cNvPr id="15" name="TextBox 14">
            <a:extLst>
              <a:ext uri="{FF2B5EF4-FFF2-40B4-BE49-F238E27FC236}">
                <a16:creationId xmlns:a16="http://schemas.microsoft.com/office/drawing/2014/main" id="{23D31926-8C2A-F254-B447-744735238A2E}"/>
              </a:ext>
            </a:extLst>
          </p:cNvPr>
          <p:cNvSpPr txBox="1"/>
          <p:nvPr/>
        </p:nvSpPr>
        <p:spPr>
          <a:xfrm>
            <a:off x="10643519" y="4286541"/>
            <a:ext cx="1086451" cy="433965"/>
          </a:xfrm>
          <a:prstGeom prst="rect">
            <a:avLst/>
          </a:prstGeom>
          <a:noFill/>
        </p:spPr>
        <p:txBody>
          <a:bodyPr wrap="none" lIns="118872" tIns="91440" rIns="118872" bIns="91440" rtlCol="0" anchor="ctr" anchorCtr="0">
            <a:spAutoFit/>
          </a:bodyPr>
          <a:lstStyle/>
          <a:p>
            <a:pPr algn="l">
              <a:lnSpc>
                <a:spcPct val="90000"/>
              </a:lnSpc>
            </a:pPr>
            <a:r>
              <a:rPr lang="en-US" dirty="0"/>
              <a:t>Desktop</a:t>
            </a:r>
          </a:p>
        </p:txBody>
      </p:sp>
      <p:sp>
        <p:nvSpPr>
          <p:cNvPr id="16" name="TextBox 15">
            <a:extLst>
              <a:ext uri="{FF2B5EF4-FFF2-40B4-BE49-F238E27FC236}">
                <a16:creationId xmlns:a16="http://schemas.microsoft.com/office/drawing/2014/main" id="{82BD7D1E-CBED-03F7-A350-42922B8F4D65}"/>
              </a:ext>
            </a:extLst>
          </p:cNvPr>
          <p:cNvSpPr txBox="1"/>
          <p:nvPr/>
        </p:nvSpPr>
        <p:spPr>
          <a:xfrm>
            <a:off x="9874021" y="4300567"/>
            <a:ext cx="919739" cy="683264"/>
          </a:xfrm>
          <a:prstGeom prst="rect">
            <a:avLst/>
          </a:prstGeom>
          <a:noFill/>
        </p:spPr>
        <p:txBody>
          <a:bodyPr wrap="none" lIns="118872" tIns="91440" rIns="118872" bIns="91440" rtlCol="0" anchor="ctr" anchorCtr="0">
            <a:spAutoFit/>
          </a:bodyPr>
          <a:lstStyle/>
          <a:p>
            <a:pPr algn="ctr">
              <a:lnSpc>
                <a:spcPct val="90000"/>
              </a:lnSpc>
            </a:pPr>
            <a:r>
              <a:rPr lang="en-US" dirty="0"/>
              <a:t>Group</a:t>
            </a:r>
            <a:br>
              <a:rPr lang="en-US" dirty="0"/>
            </a:br>
            <a:r>
              <a:rPr lang="en-US" dirty="0"/>
              <a:t>cluster</a:t>
            </a:r>
          </a:p>
        </p:txBody>
      </p:sp>
      <p:sp>
        <p:nvSpPr>
          <p:cNvPr id="17" name="TextBox 16">
            <a:extLst>
              <a:ext uri="{FF2B5EF4-FFF2-40B4-BE49-F238E27FC236}">
                <a16:creationId xmlns:a16="http://schemas.microsoft.com/office/drawing/2014/main" id="{727758E7-7CD9-E70A-FA39-41E4E8D438C2}"/>
              </a:ext>
            </a:extLst>
          </p:cNvPr>
          <p:cNvSpPr txBox="1"/>
          <p:nvPr/>
        </p:nvSpPr>
        <p:spPr>
          <a:xfrm>
            <a:off x="9021167" y="4293554"/>
            <a:ext cx="919739" cy="683264"/>
          </a:xfrm>
          <a:prstGeom prst="rect">
            <a:avLst/>
          </a:prstGeom>
          <a:noFill/>
        </p:spPr>
        <p:txBody>
          <a:bodyPr wrap="none" lIns="118872" tIns="91440" rIns="118872" bIns="91440" rtlCol="0" anchor="ctr" anchorCtr="0">
            <a:spAutoFit/>
          </a:bodyPr>
          <a:lstStyle/>
          <a:p>
            <a:pPr algn="ctr">
              <a:lnSpc>
                <a:spcPct val="90000"/>
              </a:lnSpc>
            </a:pPr>
            <a:r>
              <a:rPr lang="en-US" dirty="0"/>
              <a:t>Lab </a:t>
            </a:r>
            <a:br>
              <a:rPr lang="en-US" dirty="0"/>
            </a:br>
            <a:r>
              <a:rPr lang="en-US" dirty="0"/>
              <a:t>cluster</a:t>
            </a:r>
          </a:p>
        </p:txBody>
      </p:sp>
      <p:cxnSp>
        <p:nvCxnSpPr>
          <p:cNvPr id="19" name="Straight Arrow Connector 18">
            <a:extLst>
              <a:ext uri="{FF2B5EF4-FFF2-40B4-BE49-F238E27FC236}">
                <a16:creationId xmlns:a16="http://schemas.microsoft.com/office/drawing/2014/main" id="{A397410B-C94B-5466-0462-61FC4B67E71B}"/>
              </a:ext>
            </a:extLst>
          </p:cNvPr>
          <p:cNvCxnSpPr>
            <a:stCxn id="10" idx="4"/>
            <a:endCxn id="4" idx="2"/>
          </p:cNvCxnSpPr>
          <p:nvPr/>
        </p:nvCxnSpPr>
        <p:spPr>
          <a:xfrm>
            <a:off x="8934448" y="1798904"/>
            <a:ext cx="1157655" cy="147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AA85C3B-F897-7F7F-4420-83F0659B0C8C}"/>
              </a:ext>
            </a:extLst>
          </p:cNvPr>
          <p:cNvCxnSpPr>
            <a:stCxn id="9" idx="4"/>
            <a:endCxn id="4" idx="2"/>
          </p:cNvCxnSpPr>
          <p:nvPr/>
        </p:nvCxnSpPr>
        <p:spPr>
          <a:xfrm>
            <a:off x="8934449" y="2574386"/>
            <a:ext cx="1157654" cy="70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DB20D2-75B6-85C4-8ED1-5EAB04010F4D}"/>
              </a:ext>
            </a:extLst>
          </p:cNvPr>
          <p:cNvCxnSpPr>
            <a:stCxn id="8" idx="4"/>
            <a:endCxn id="4" idx="2"/>
          </p:cNvCxnSpPr>
          <p:nvPr/>
        </p:nvCxnSpPr>
        <p:spPr>
          <a:xfrm>
            <a:off x="8934448" y="3270737"/>
            <a:ext cx="1157655" cy="7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B2D729-3EAD-89A9-7C8C-F637685032FA}"/>
              </a:ext>
            </a:extLst>
          </p:cNvPr>
          <p:cNvCxnSpPr>
            <a:stCxn id="7" idx="1"/>
            <a:endCxn id="4" idx="3"/>
          </p:cNvCxnSpPr>
          <p:nvPr/>
        </p:nvCxnSpPr>
        <p:spPr>
          <a:xfrm flipV="1">
            <a:off x="9481038" y="3562640"/>
            <a:ext cx="852854" cy="15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58EF73-C214-C99E-CE05-2E8100B1B369}"/>
              </a:ext>
            </a:extLst>
          </p:cNvPr>
          <p:cNvCxnSpPr>
            <a:stCxn id="6" idx="1"/>
            <a:endCxn id="4" idx="3"/>
          </p:cNvCxnSpPr>
          <p:nvPr/>
        </p:nvCxnSpPr>
        <p:spPr>
          <a:xfrm flipV="1">
            <a:off x="10333892" y="3562640"/>
            <a:ext cx="0" cy="15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7782A99-D1E3-0698-4645-13EF681AD88C}"/>
              </a:ext>
            </a:extLst>
          </p:cNvPr>
          <p:cNvCxnSpPr>
            <a:stCxn id="5" idx="1"/>
            <a:endCxn id="4" idx="3"/>
          </p:cNvCxnSpPr>
          <p:nvPr/>
        </p:nvCxnSpPr>
        <p:spPr>
          <a:xfrm flipH="1" flipV="1">
            <a:off x="10333892" y="3562640"/>
            <a:ext cx="852854" cy="15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95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6291-1710-FBC2-F6C8-8D41A15E2328}"/>
              </a:ext>
            </a:extLst>
          </p:cNvPr>
          <p:cNvSpPr>
            <a:spLocks noGrp="1"/>
          </p:cNvSpPr>
          <p:nvPr>
            <p:ph type="title"/>
          </p:nvPr>
        </p:nvSpPr>
        <p:spPr/>
        <p:txBody>
          <a:bodyPr/>
          <a:lstStyle/>
          <a:p>
            <a:r>
              <a:rPr lang="en-US" dirty="0"/>
              <a:t>Team Collaboration Scenario (development of </a:t>
            </a:r>
            <a:r>
              <a:rPr lang="en-US" dirty="0" err="1"/>
              <a:t>FeatureX</a:t>
            </a:r>
            <a:r>
              <a:rPr lang="en-US" dirty="0"/>
              <a:t>)</a:t>
            </a:r>
          </a:p>
        </p:txBody>
      </p:sp>
      <p:sp>
        <p:nvSpPr>
          <p:cNvPr id="3" name="Content Placeholder 2">
            <a:extLst>
              <a:ext uri="{FF2B5EF4-FFF2-40B4-BE49-F238E27FC236}">
                <a16:creationId xmlns:a16="http://schemas.microsoft.com/office/drawing/2014/main" id="{336664EA-62C3-579A-9BCC-B13A6CACEB02}"/>
              </a:ext>
            </a:extLst>
          </p:cNvPr>
          <p:cNvSpPr>
            <a:spLocks noGrp="1"/>
          </p:cNvSpPr>
          <p:nvPr>
            <p:ph idx="1"/>
          </p:nvPr>
        </p:nvSpPr>
        <p:spPr>
          <a:xfrm>
            <a:off x="365760" y="1114617"/>
            <a:ext cx="11369809" cy="4047778"/>
          </a:xfrm>
        </p:spPr>
        <p:txBody>
          <a:bodyPr/>
          <a:lstStyle/>
          <a:p>
            <a:r>
              <a:rPr lang="en-US" sz="2000" dirty="0"/>
              <a:t>You create a branch “</a:t>
            </a:r>
            <a:r>
              <a:rPr lang="en-US" sz="2000" dirty="0" err="1"/>
              <a:t>FeatureX</a:t>
            </a:r>
            <a:r>
              <a:rPr lang="en-US" sz="2000" dirty="0"/>
              <a:t>” </a:t>
            </a:r>
            <a:br>
              <a:rPr lang="en-US" sz="2000" dirty="0"/>
            </a:br>
            <a:r>
              <a:rPr lang="en-US" sz="2000" dirty="0"/>
              <a:t>in your clone of the repository </a:t>
            </a:r>
            <a:br>
              <a:rPr lang="en-US" sz="2000" dirty="0"/>
            </a:br>
            <a:r>
              <a:rPr lang="en-US" sz="2000" dirty="0"/>
              <a:t>and push it to the main server</a:t>
            </a:r>
          </a:p>
          <a:p>
            <a:r>
              <a:rPr lang="en-US" sz="2000" dirty="0"/>
              <a:t>Your collaborator pulls the </a:t>
            </a:r>
            <a:r>
              <a:rPr lang="en-US" sz="2000" dirty="0" err="1"/>
              <a:t>FeatureX</a:t>
            </a:r>
            <a:r>
              <a:rPr lang="en-US" sz="2000" dirty="0"/>
              <a:t> branch to their clone</a:t>
            </a:r>
          </a:p>
          <a:p>
            <a:r>
              <a:rPr lang="en-US" sz="2000" dirty="0"/>
              <a:t>You both work your plan for the development of the new feature</a:t>
            </a:r>
          </a:p>
          <a:p>
            <a:pPr lvl="1"/>
            <a:r>
              <a:rPr lang="en-US" sz="1800" dirty="0"/>
              <a:t>Periodically committing your work to your clone and pushing to origin, and</a:t>
            </a:r>
          </a:p>
          <a:p>
            <a:pPr lvl="1"/>
            <a:r>
              <a:rPr lang="en-US" sz="1800" dirty="0"/>
              <a:t>Periodically pulling updates from origin to your clone to get your collaborator’s updates</a:t>
            </a:r>
          </a:p>
          <a:p>
            <a:pPr lvl="1"/>
            <a:r>
              <a:rPr lang="en-US" sz="1800" dirty="0"/>
              <a:t>You control when this happens</a:t>
            </a:r>
          </a:p>
          <a:p>
            <a:r>
              <a:rPr lang="en-US" sz="2000" dirty="0"/>
              <a:t>Another developer has fixed a bug on the main branch that you need for </a:t>
            </a:r>
            <a:r>
              <a:rPr lang="en-US" sz="2000" dirty="0" err="1"/>
              <a:t>FeatureX</a:t>
            </a:r>
            <a:r>
              <a:rPr lang="en-US" sz="2000" dirty="0"/>
              <a:t> to work, so you pull it into the </a:t>
            </a:r>
            <a:r>
              <a:rPr lang="en-US" sz="2000" dirty="0" err="1"/>
              <a:t>FeatureX</a:t>
            </a:r>
            <a:r>
              <a:rPr lang="en-US" sz="2000" dirty="0"/>
              <a:t> branch</a:t>
            </a:r>
          </a:p>
          <a:p>
            <a:r>
              <a:rPr lang="en-US" sz="2000" dirty="0"/>
              <a:t>A new person wants to help implement </a:t>
            </a:r>
            <a:r>
              <a:rPr lang="en-US" sz="2000" dirty="0" err="1"/>
              <a:t>FeatureX</a:t>
            </a:r>
            <a:r>
              <a:rPr lang="en-US" sz="2000" dirty="0"/>
              <a:t>.  After giving them access to the repo on the main server, they can work on the </a:t>
            </a:r>
            <a:r>
              <a:rPr lang="en-US" sz="2000" dirty="0" err="1"/>
              <a:t>FeatureX</a:t>
            </a:r>
            <a:r>
              <a:rPr lang="en-US" sz="2000" dirty="0"/>
              <a:t> branch the same way</a:t>
            </a:r>
          </a:p>
          <a:p>
            <a:r>
              <a:rPr lang="en-US" sz="2000" dirty="0"/>
              <a:t>When you’re satisfied that </a:t>
            </a:r>
            <a:r>
              <a:rPr lang="en-US" sz="2000" dirty="0" err="1"/>
              <a:t>FeatureX</a:t>
            </a:r>
            <a:r>
              <a:rPr lang="en-US" sz="2000" dirty="0"/>
              <a:t> is ready (including testing!) you can merge the branch back into main</a:t>
            </a:r>
          </a:p>
        </p:txBody>
      </p:sp>
      <p:grpSp>
        <p:nvGrpSpPr>
          <p:cNvPr id="38" name="Group 37">
            <a:extLst>
              <a:ext uri="{FF2B5EF4-FFF2-40B4-BE49-F238E27FC236}">
                <a16:creationId xmlns:a16="http://schemas.microsoft.com/office/drawing/2014/main" id="{4615A0D6-AC80-16E1-DD57-EDD149A377F5}"/>
              </a:ext>
            </a:extLst>
          </p:cNvPr>
          <p:cNvGrpSpPr/>
          <p:nvPr/>
        </p:nvGrpSpPr>
        <p:grpSpPr>
          <a:xfrm>
            <a:off x="5524731" y="1068014"/>
            <a:ext cx="6210838" cy="961003"/>
            <a:chOff x="972983" y="5186442"/>
            <a:chExt cx="6210838" cy="961003"/>
          </a:xfrm>
        </p:grpSpPr>
        <p:cxnSp>
          <p:nvCxnSpPr>
            <p:cNvPr id="5" name="Straight Connector 4">
              <a:extLst>
                <a:ext uri="{FF2B5EF4-FFF2-40B4-BE49-F238E27FC236}">
                  <a16:creationId xmlns:a16="http://schemas.microsoft.com/office/drawing/2014/main" id="{9C7545B7-D09D-F789-9FCC-499E3917D289}"/>
                </a:ext>
              </a:extLst>
            </p:cNvPr>
            <p:cNvCxnSpPr/>
            <p:nvPr/>
          </p:nvCxnSpPr>
          <p:spPr>
            <a:xfrm>
              <a:off x="1713186" y="5407573"/>
              <a:ext cx="547063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B65857-5C0C-54D3-D676-AFE9B7F8979A}"/>
                </a:ext>
              </a:extLst>
            </p:cNvPr>
            <p:cNvCxnSpPr>
              <a:cxnSpLocks/>
            </p:cNvCxnSpPr>
            <p:nvPr/>
          </p:nvCxnSpPr>
          <p:spPr>
            <a:xfrm>
              <a:off x="2509344" y="5930463"/>
              <a:ext cx="419888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BBB323-69D4-BA27-3BAF-7C43C710DF82}"/>
                </a:ext>
              </a:extLst>
            </p:cNvPr>
            <p:cNvSpPr txBox="1"/>
            <p:nvPr/>
          </p:nvSpPr>
          <p:spPr>
            <a:xfrm>
              <a:off x="972983" y="5186442"/>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sp>
          <p:nvSpPr>
            <p:cNvPr id="8" name="TextBox 7">
              <a:extLst>
                <a:ext uri="{FF2B5EF4-FFF2-40B4-BE49-F238E27FC236}">
                  <a16:creationId xmlns:a16="http://schemas.microsoft.com/office/drawing/2014/main" id="{4EB026EB-198B-561D-B031-11AB65820B37}"/>
                </a:ext>
              </a:extLst>
            </p:cNvPr>
            <p:cNvSpPr txBox="1"/>
            <p:nvPr/>
          </p:nvSpPr>
          <p:spPr>
            <a:xfrm>
              <a:off x="972983" y="5713480"/>
              <a:ext cx="1189043" cy="433965"/>
            </a:xfrm>
            <a:prstGeom prst="rect">
              <a:avLst/>
            </a:prstGeom>
            <a:noFill/>
          </p:spPr>
          <p:txBody>
            <a:bodyPr wrap="none" lIns="118872" tIns="91440" rIns="118872" bIns="91440" rtlCol="0" anchor="ctr" anchorCtr="0">
              <a:spAutoFit/>
            </a:bodyPr>
            <a:lstStyle/>
            <a:p>
              <a:pPr algn="l">
                <a:lnSpc>
                  <a:spcPct val="90000"/>
                </a:lnSpc>
              </a:pPr>
              <a:r>
                <a:rPr lang="en-US" dirty="0" err="1"/>
                <a:t>FeatureX</a:t>
              </a:r>
              <a:endParaRPr lang="en-US" dirty="0"/>
            </a:p>
          </p:txBody>
        </p:sp>
        <p:sp>
          <p:nvSpPr>
            <p:cNvPr id="9" name="Oval 8">
              <a:extLst>
                <a:ext uri="{FF2B5EF4-FFF2-40B4-BE49-F238E27FC236}">
                  <a16:creationId xmlns:a16="http://schemas.microsoft.com/office/drawing/2014/main" id="{0C8BDB04-8392-90B2-039E-806859C626BF}"/>
                </a:ext>
              </a:extLst>
            </p:cNvPr>
            <p:cNvSpPr/>
            <p:nvPr/>
          </p:nvSpPr>
          <p:spPr>
            <a:xfrm>
              <a:off x="2238703" y="5289331"/>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Oval 12">
              <a:extLst>
                <a:ext uri="{FF2B5EF4-FFF2-40B4-BE49-F238E27FC236}">
                  <a16:creationId xmlns:a16="http://schemas.microsoft.com/office/drawing/2014/main" id="{12946DA4-C308-4E27-3CC1-99E6B3A31A16}"/>
                </a:ext>
              </a:extLst>
            </p:cNvPr>
            <p:cNvSpPr/>
            <p:nvPr/>
          </p:nvSpPr>
          <p:spPr>
            <a:xfrm>
              <a:off x="5046142" y="5297209"/>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6" name="Straight Connector 15">
              <a:extLst>
                <a:ext uri="{FF2B5EF4-FFF2-40B4-BE49-F238E27FC236}">
                  <a16:creationId xmlns:a16="http://schemas.microsoft.com/office/drawing/2014/main" id="{2D95D4B4-4847-7750-4605-D39F8DD2F33D}"/>
                </a:ext>
              </a:extLst>
            </p:cNvPr>
            <p:cNvCxnSpPr>
              <a:cxnSpLocks/>
              <a:stCxn id="9" idx="4"/>
              <a:endCxn id="27" idx="0"/>
            </p:cNvCxnSpPr>
            <p:nvPr/>
          </p:nvCxnSpPr>
          <p:spPr>
            <a:xfrm>
              <a:off x="2353003" y="5517931"/>
              <a:ext cx="197862" cy="283066"/>
            </a:xfrm>
            <a:prstGeom prst="line">
              <a:avLst/>
            </a:prstGeom>
            <a:ln w="381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0" name="Oval 19">
              <a:extLst>
                <a:ext uri="{FF2B5EF4-FFF2-40B4-BE49-F238E27FC236}">
                  <a16:creationId xmlns:a16="http://schemas.microsoft.com/office/drawing/2014/main" id="{6A30972C-1585-C59C-EF8F-31CE4D61FBB7}"/>
                </a:ext>
              </a:extLst>
            </p:cNvPr>
            <p:cNvSpPr/>
            <p:nvPr/>
          </p:nvSpPr>
          <p:spPr>
            <a:xfrm>
              <a:off x="6720315" y="5300943"/>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1" name="Oval 20">
              <a:extLst>
                <a:ext uri="{FF2B5EF4-FFF2-40B4-BE49-F238E27FC236}">
                  <a16:creationId xmlns:a16="http://schemas.microsoft.com/office/drawing/2014/main" id="{169A6A39-FFF8-7838-8A5E-75EFF14DE603}"/>
                </a:ext>
              </a:extLst>
            </p:cNvPr>
            <p:cNvSpPr/>
            <p:nvPr/>
          </p:nvSpPr>
          <p:spPr>
            <a:xfrm>
              <a:off x="3063765" y="5816162"/>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2" name="Oval 21">
              <a:extLst>
                <a:ext uri="{FF2B5EF4-FFF2-40B4-BE49-F238E27FC236}">
                  <a16:creationId xmlns:a16="http://schemas.microsoft.com/office/drawing/2014/main" id="{FA9B766B-1A96-C62C-F9B6-A874033EDB95}"/>
                </a:ext>
              </a:extLst>
            </p:cNvPr>
            <p:cNvSpPr/>
            <p:nvPr/>
          </p:nvSpPr>
          <p:spPr>
            <a:xfrm>
              <a:off x="3846786" y="5816162"/>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3" name="Oval 22">
              <a:extLst>
                <a:ext uri="{FF2B5EF4-FFF2-40B4-BE49-F238E27FC236}">
                  <a16:creationId xmlns:a16="http://schemas.microsoft.com/office/drawing/2014/main" id="{A7D5D83E-400F-046C-91E7-40E4119C28B3}"/>
                </a:ext>
              </a:extLst>
            </p:cNvPr>
            <p:cNvSpPr/>
            <p:nvPr/>
          </p:nvSpPr>
          <p:spPr>
            <a:xfrm>
              <a:off x="4380186" y="5816162"/>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4" name="Oval 23">
              <a:extLst>
                <a:ext uri="{FF2B5EF4-FFF2-40B4-BE49-F238E27FC236}">
                  <a16:creationId xmlns:a16="http://schemas.microsoft.com/office/drawing/2014/main" id="{2C71E8F6-ED56-5C64-B1E9-A35358EC1680}"/>
                </a:ext>
              </a:extLst>
            </p:cNvPr>
            <p:cNvSpPr/>
            <p:nvPr/>
          </p:nvSpPr>
          <p:spPr>
            <a:xfrm>
              <a:off x="5274742" y="5816162"/>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5" name="Oval 24">
              <a:extLst>
                <a:ext uri="{FF2B5EF4-FFF2-40B4-BE49-F238E27FC236}">
                  <a16:creationId xmlns:a16="http://schemas.microsoft.com/office/drawing/2014/main" id="{8793AC18-B190-3C03-95C8-CEB119971E8A}"/>
                </a:ext>
              </a:extLst>
            </p:cNvPr>
            <p:cNvSpPr/>
            <p:nvPr/>
          </p:nvSpPr>
          <p:spPr>
            <a:xfrm>
              <a:off x="5609485" y="5816162"/>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6" name="Oval 25">
              <a:extLst>
                <a:ext uri="{FF2B5EF4-FFF2-40B4-BE49-F238E27FC236}">
                  <a16:creationId xmlns:a16="http://schemas.microsoft.com/office/drawing/2014/main" id="{0F8DF8FA-C69A-7040-1A56-BFCE893038A4}"/>
                </a:ext>
              </a:extLst>
            </p:cNvPr>
            <p:cNvSpPr/>
            <p:nvPr/>
          </p:nvSpPr>
          <p:spPr>
            <a:xfrm>
              <a:off x="6532700" y="5800997"/>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7" name="Oval 26">
              <a:extLst>
                <a:ext uri="{FF2B5EF4-FFF2-40B4-BE49-F238E27FC236}">
                  <a16:creationId xmlns:a16="http://schemas.microsoft.com/office/drawing/2014/main" id="{9F88B412-53EA-06FB-D31C-0FCFF24BDBCE}"/>
                </a:ext>
              </a:extLst>
            </p:cNvPr>
            <p:cNvSpPr/>
            <p:nvPr/>
          </p:nvSpPr>
          <p:spPr>
            <a:xfrm>
              <a:off x="2436565" y="5800997"/>
              <a:ext cx="228600" cy="228600"/>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33" name="Straight Connector 32">
              <a:extLst>
                <a:ext uri="{FF2B5EF4-FFF2-40B4-BE49-F238E27FC236}">
                  <a16:creationId xmlns:a16="http://schemas.microsoft.com/office/drawing/2014/main" id="{E57C19CA-CD69-DCE1-2DE4-6C5F67153C0D}"/>
                </a:ext>
              </a:extLst>
            </p:cNvPr>
            <p:cNvCxnSpPr>
              <a:cxnSpLocks/>
              <a:stCxn id="26" idx="0"/>
              <a:endCxn id="20" idx="4"/>
            </p:cNvCxnSpPr>
            <p:nvPr/>
          </p:nvCxnSpPr>
          <p:spPr>
            <a:xfrm flipV="1">
              <a:off x="6647000" y="5529543"/>
              <a:ext cx="187615" cy="271454"/>
            </a:xfrm>
            <a:prstGeom prst="line">
              <a:avLst/>
            </a:prstGeom>
            <a:ln w="38100">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30638541-00C9-827B-D739-49AC0AB85A50}"/>
                </a:ext>
              </a:extLst>
            </p:cNvPr>
            <p:cNvCxnSpPr>
              <a:cxnSpLocks/>
              <a:stCxn id="13" idx="4"/>
              <a:endCxn id="24" idx="0"/>
            </p:cNvCxnSpPr>
            <p:nvPr/>
          </p:nvCxnSpPr>
          <p:spPr>
            <a:xfrm>
              <a:off x="5160442" y="5525809"/>
              <a:ext cx="228600" cy="290353"/>
            </a:xfrm>
            <a:prstGeom prst="line">
              <a:avLst/>
            </a:prstGeom>
            <a:ln w="38100">
              <a:headEnd type="none" w="med" len="med"/>
              <a:tailEnd type="triangle" w="med" len="med"/>
            </a:ln>
          </p:spPr>
          <p:style>
            <a:lnRef idx="1">
              <a:schemeClr val="accent2"/>
            </a:lnRef>
            <a:fillRef idx="0">
              <a:schemeClr val="accent2"/>
            </a:fillRef>
            <a:effectRef idx="0">
              <a:schemeClr val="accent2"/>
            </a:effectRef>
            <a:fontRef idx="minor">
              <a:schemeClr val="tx1"/>
            </a:fontRef>
          </p:style>
        </p:cxnSp>
      </p:grpSp>
      <p:sp>
        <p:nvSpPr>
          <p:cNvPr id="4" name="TextBox 3">
            <a:extLst>
              <a:ext uri="{FF2B5EF4-FFF2-40B4-BE49-F238E27FC236}">
                <a16:creationId xmlns:a16="http://schemas.microsoft.com/office/drawing/2014/main" id="{3E92CA6A-33A9-76C0-DC03-2BAD8536D409}"/>
              </a:ext>
            </a:extLst>
          </p:cNvPr>
          <p:cNvSpPr txBox="1"/>
          <p:nvPr/>
        </p:nvSpPr>
        <p:spPr>
          <a:xfrm>
            <a:off x="4493036" y="1306487"/>
            <a:ext cx="1229369" cy="433965"/>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1">
                    <a:lumMod val="50000"/>
                    <a:lumOff val="50000"/>
                  </a:schemeClr>
                </a:solidFill>
              </a:rPr>
              <a:t>Branches</a:t>
            </a:r>
          </a:p>
        </p:txBody>
      </p:sp>
      <p:cxnSp>
        <p:nvCxnSpPr>
          <p:cNvPr id="11" name="Straight Arrow Connector 10">
            <a:extLst>
              <a:ext uri="{FF2B5EF4-FFF2-40B4-BE49-F238E27FC236}">
                <a16:creationId xmlns:a16="http://schemas.microsoft.com/office/drawing/2014/main" id="{2C9A59DD-0A8E-6BA5-A997-0605A4D16C5E}"/>
              </a:ext>
            </a:extLst>
          </p:cNvPr>
          <p:cNvCxnSpPr>
            <a:cxnSpLocks/>
            <a:stCxn id="4" idx="3"/>
          </p:cNvCxnSpPr>
          <p:nvPr/>
        </p:nvCxnSpPr>
        <p:spPr>
          <a:xfrm flipV="1">
            <a:off x="5722405" y="1372483"/>
            <a:ext cx="114301" cy="150987"/>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F115A8-2AF0-F7EA-7AB2-2C196BD970C5}"/>
              </a:ext>
            </a:extLst>
          </p:cNvPr>
          <p:cNvCxnSpPr>
            <a:cxnSpLocks/>
            <a:stCxn id="4" idx="3"/>
          </p:cNvCxnSpPr>
          <p:nvPr/>
        </p:nvCxnSpPr>
        <p:spPr>
          <a:xfrm>
            <a:off x="5722405" y="1523470"/>
            <a:ext cx="172427" cy="1703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96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3B7E-B158-8084-B808-18B48AC89BF7}"/>
              </a:ext>
            </a:extLst>
          </p:cNvPr>
          <p:cNvSpPr>
            <a:spLocks noGrp="1"/>
          </p:cNvSpPr>
          <p:nvPr>
            <p:ph type="title"/>
          </p:nvPr>
        </p:nvSpPr>
        <p:spPr/>
        <p:txBody>
          <a:bodyPr/>
          <a:lstStyle/>
          <a:p>
            <a:r>
              <a:rPr lang="en-US" dirty="0"/>
              <a:t>Pull Requests (or Merge Requests)</a:t>
            </a:r>
          </a:p>
        </p:txBody>
      </p:sp>
      <p:sp>
        <p:nvSpPr>
          <p:cNvPr id="3" name="Content Placeholder 2">
            <a:extLst>
              <a:ext uri="{FF2B5EF4-FFF2-40B4-BE49-F238E27FC236}">
                <a16:creationId xmlns:a16="http://schemas.microsoft.com/office/drawing/2014/main" id="{9F77AADB-B6F6-194B-FB4B-87EEA592DAD0}"/>
              </a:ext>
            </a:extLst>
          </p:cNvPr>
          <p:cNvSpPr>
            <a:spLocks noGrp="1"/>
          </p:cNvSpPr>
          <p:nvPr>
            <p:ph idx="1"/>
          </p:nvPr>
        </p:nvSpPr>
        <p:spPr>
          <a:xfrm>
            <a:off x="365761" y="1095401"/>
            <a:ext cx="7485467" cy="4047778"/>
          </a:xfrm>
        </p:spPr>
        <p:txBody>
          <a:bodyPr/>
          <a:lstStyle/>
          <a:p>
            <a:r>
              <a:rPr lang="en-US" dirty="0"/>
              <a:t>A mechanism for proposing changes in a git repository</a:t>
            </a:r>
          </a:p>
          <a:p>
            <a:pPr lvl="1"/>
            <a:r>
              <a:rPr lang="en-US" dirty="0"/>
              <a:t>“I would like to contribute this set of commits to your repository”</a:t>
            </a:r>
          </a:p>
          <a:p>
            <a:pPr lvl="1"/>
            <a:r>
              <a:rPr lang="en-US" dirty="0"/>
              <a:t>In practice: a set of changes from one branch being proposed to merge into another branch</a:t>
            </a:r>
          </a:p>
          <a:p>
            <a:pPr lvl="1"/>
            <a:r>
              <a:rPr lang="en-US" dirty="0"/>
              <a:t>Why?  Implement a new feature.  Fix a bug. Etc.</a:t>
            </a:r>
          </a:p>
          <a:p>
            <a:pPr lvl="1"/>
            <a:r>
              <a:rPr lang="en-US" dirty="0"/>
              <a:t>In practice, even useful for lone developers</a:t>
            </a:r>
          </a:p>
          <a:p>
            <a:r>
              <a:rPr lang="en-US" dirty="0"/>
              <a:t>Hosting environments like GitHub or Gitlab support having an online conversation among developers about the PR/MR</a:t>
            </a:r>
          </a:p>
          <a:p>
            <a:r>
              <a:rPr lang="en-US" dirty="0"/>
              <a:t>In many projects, independent review of PRs/MRs is required before the are accepted (“merged”) a.k.a. “code review”</a:t>
            </a:r>
          </a:p>
          <a:p>
            <a:pPr lvl="1"/>
            <a:r>
              <a:rPr lang="en-US" dirty="0"/>
              <a:t>This is a proven approach to increase the quality of code</a:t>
            </a:r>
          </a:p>
        </p:txBody>
      </p:sp>
      <p:pic>
        <p:nvPicPr>
          <p:cNvPr id="5" name="Picture 4">
            <a:extLst>
              <a:ext uri="{FF2B5EF4-FFF2-40B4-BE49-F238E27FC236}">
                <a16:creationId xmlns:a16="http://schemas.microsoft.com/office/drawing/2014/main" id="{61BD8484-B6C7-F0D3-E1AF-ACA057E71495}"/>
              </a:ext>
            </a:extLst>
          </p:cNvPr>
          <p:cNvPicPr>
            <a:picLocks noChangeAspect="1"/>
          </p:cNvPicPr>
          <p:nvPr/>
        </p:nvPicPr>
        <p:blipFill rotWithShape="1">
          <a:blip r:embed="rId2"/>
          <a:srcRect l="17002" r="34223" b="64713"/>
          <a:stretch/>
        </p:blipFill>
        <p:spPr>
          <a:xfrm>
            <a:off x="7953704" y="62204"/>
            <a:ext cx="4146552" cy="5893475"/>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A5D74619-8440-696C-3D06-414553014AC5}"/>
              </a:ext>
            </a:extLst>
          </p:cNvPr>
          <p:cNvSpPr txBox="1"/>
          <p:nvPr/>
        </p:nvSpPr>
        <p:spPr>
          <a:xfrm>
            <a:off x="10509296" y="5272415"/>
            <a:ext cx="1590960" cy="683264"/>
          </a:xfrm>
          <a:prstGeom prst="rect">
            <a:avLst/>
          </a:prstGeom>
          <a:noFill/>
        </p:spPr>
        <p:txBody>
          <a:bodyPr wrap="square" lIns="118872" tIns="91440" rIns="118872" bIns="91440" rtlCol="0" anchor="ctr" anchorCtr="0">
            <a:spAutoFit/>
          </a:bodyPr>
          <a:lstStyle/>
          <a:p>
            <a:pPr algn="l">
              <a:lnSpc>
                <a:spcPct val="90000"/>
              </a:lnSpc>
            </a:pPr>
            <a:r>
              <a:rPr lang="en-US" sz="1200" i="1" dirty="0">
                <a:solidFill>
                  <a:schemeClr val="tx2"/>
                </a:solidFill>
              </a:rPr>
              <a:t>The beginning of a pull request to the LAMMPS repository</a:t>
            </a:r>
          </a:p>
        </p:txBody>
      </p:sp>
      <p:sp>
        <p:nvSpPr>
          <p:cNvPr id="9" name="Oval 8">
            <a:extLst>
              <a:ext uri="{FF2B5EF4-FFF2-40B4-BE49-F238E27FC236}">
                <a16:creationId xmlns:a16="http://schemas.microsoft.com/office/drawing/2014/main" id="{09F84E9B-0338-832C-D0A7-FDBCD05195DB}"/>
              </a:ext>
            </a:extLst>
          </p:cNvPr>
          <p:cNvSpPr/>
          <p:nvPr/>
        </p:nvSpPr>
        <p:spPr>
          <a:xfrm>
            <a:off x="9095874" y="1119352"/>
            <a:ext cx="1829629" cy="206528"/>
          </a:xfrm>
          <a:prstGeom prst="ellipse">
            <a:avLst/>
          </a:prstGeom>
          <a:no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extBox 9">
            <a:extLst>
              <a:ext uri="{FF2B5EF4-FFF2-40B4-BE49-F238E27FC236}">
                <a16:creationId xmlns:a16="http://schemas.microsoft.com/office/drawing/2014/main" id="{7D2FDB15-38EC-62B4-74F7-4925B87AE029}"/>
              </a:ext>
            </a:extLst>
          </p:cNvPr>
          <p:cNvSpPr txBox="1"/>
          <p:nvPr/>
        </p:nvSpPr>
        <p:spPr>
          <a:xfrm>
            <a:off x="7363326" y="2276977"/>
            <a:ext cx="3064043" cy="849463"/>
          </a:xfrm>
          <a:prstGeom prst="rect">
            <a:avLst/>
          </a:prstGeom>
          <a:solidFill>
            <a:schemeClr val="bg1"/>
          </a:solidFill>
          <a:ln>
            <a:solidFill>
              <a:srgbClr val="FF0000"/>
            </a:solidFill>
          </a:ln>
        </p:spPr>
        <p:txBody>
          <a:bodyPr wrap="square" lIns="118872" tIns="91440" rIns="118872" bIns="91440" rtlCol="0" anchor="ctr" anchorCtr="0">
            <a:spAutoFit/>
          </a:bodyPr>
          <a:lstStyle/>
          <a:p>
            <a:pPr algn="l">
              <a:lnSpc>
                <a:spcPct val="90000"/>
              </a:lnSpc>
            </a:pPr>
            <a:r>
              <a:rPr lang="en-US" sz="1200" dirty="0"/>
              <a:t>A request to merge 17 commits from the master branch of </a:t>
            </a:r>
            <a:r>
              <a:rPr lang="en-US" sz="1200" dirty="0" err="1"/>
              <a:t>dhumbird’s</a:t>
            </a:r>
            <a:r>
              <a:rPr lang="en-US" sz="1200" dirty="0"/>
              <a:t> repository (a copy a.k.a. “fork” of the </a:t>
            </a:r>
            <a:r>
              <a:rPr lang="en-US" sz="1200" dirty="0" err="1"/>
              <a:t>lammps</a:t>
            </a:r>
            <a:r>
              <a:rPr lang="en-US" sz="1200" dirty="0"/>
              <a:t> repo) into the develop branch of the </a:t>
            </a:r>
            <a:r>
              <a:rPr lang="en-US" sz="1200" dirty="0" err="1"/>
              <a:t>lammps</a:t>
            </a:r>
            <a:r>
              <a:rPr lang="en-US" sz="1200" dirty="0"/>
              <a:t> repo.</a:t>
            </a:r>
          </a:p>
        </p:txBody>
      </p:sp>
      <p:cxnSp>
        <p:nvCxnSpPr>
          <p:cNvPr id="12" name="Straight Arrow Connector 11">
            <a:extLst>
              <a:ext uri="{FF2B5EF4-FFF2-40B4-BE49-F238E27FC236}">
                <a16:creationId xmlns:a16="http://schemas.microsoft.com/office/drawing/2014/main" id="{EE11794D-5DE2-4578-6A87-8AF4ED49AFD9}"/>
              </a:ext>
            </a:extLst>
          </p:cNvPr>
          <p:cNvCxnSpPr>
            <a:cxnSpLocks/>
            <a:endCxn id="9" idx="4"/>
          </p:cNvCxnSpPr>
          <p:nvPr/>
        </p:nvCxnSpPr>
        <p:spPr>
          <a:xfrm flipV="1">
            <a:off x="8887326" y="1325880"/>
            <a:ext cx="1123363" cy="8861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46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39FA464-B943-4C1E-5225-6282D9901865}"/>
              </a:ext>
            </a:extLst>
          </p:cNvPr>
          <p:cNvSpPr>
            <a:spLocks noGrp="1"/>
          </p:cNvSpPr>
          <p:nvPr>
            <p:ph type="title"/>
          </p:nvPr>
        </p:nvSpPr>
        <p:spPr/>
        <p:txBody>
          <a:bodyPr/>
          <a:lstStyle/>
          <a:p>
            <a:r>
              <a:rPr lang="en-US" dirty="0"/>
              <a:t>The Rest of the Pull Request</a:t>
            </a:r>
          </a:p>
        </p:txBody>
      </p:sp>
      <p:pic>
        <p:nvPicPr>
          <p:cNvPr id="4" name="Picture 3">
            <a:extLst>
              <a:ext uri="{FF2B5EF4-FFF2-40B4-BE49-F238E27FC236}">
                <a16:creationId xmlns:a16="http://schemas.microsoft.com/office/drawing/2014/main" id="{33C3AA8B-DD70-5DFA-F74A-214750BFE3B2}"/>
              </a:ext>
            </a:extLst>
          </p:cNvPr>
          <p:cNvPicPr>
            <a:picLocks noChangeAspect="1"/>
          </p:cNvPicPr>
          <p:nvPr/>
        </p:nvPicPr>
        <p:blipFill rotWithShape="1">
          <a:blip r:embed="rId2"/>
          <a:srcRect l="17002" t="34598" r="34223" b="47818"/>
          <a:stretch/>
        </p:blipFill>
        <p:spPr>
          <a:xfrm>
            <a:off x="191974" y="1244119"/>
            <a:ext cx="4154215" cy="2942152"/>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700C5936-5E6F-8E85-E68F-A3C0E99C5BA6}"/>
              </a:ext>
            </a:extLst>
          </p:cNvPr>
          <p:cNvPicPr>
            <a:picLocks noChangeAspect="1"/>
          </p:cNvPicPr>
          <p:nvPr/>
        </p:nvPicPr>
        <p:blipFill rotWithShape="1">
          <a:blip r:embed="rId2"/>
          <a:srcRect l="17002" t="75540" r="34223"/>
          <a:stretch/>
        </p:blipFill>
        <p:spPr>
          <a:xfrm>
            <a:off x="7842637" y="237744"/>
            <a:ext cx="4154215" cy="4092671"/>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5AD26EF-1EAC-BBBB-4FA0-14B590F4C2BF}"/>
              </a:ext>
            </a:extLst>
          </p:cNvPr>
          <p:cNvPicPr>
            <a:picLocks noChangeAspect="1"/>
          </p:cNvPicPr>
          <p:nvPr/>
        </p:nvPicPr>
        <p:blipFill rotWithShape="1">
          <a:blip r:embed="rId2"/>
          <a:srcRect l="17002" t="52131" r="34223" b="24141"/>
          <a:stretch/>
        </p:blipFill>
        <p:spPr>
          <a:xfrm>
            <a:off x="3929052" y="2770393"/>
            <a:ext cx="4154215" cy="3970222"/>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0473F021-1C87-900B-9883-61F4AFC36C79}"/>
              </a:ext>
            </a:extLst>
          </p:cNvPr>
          <p:cNvSpPr txBox="1"/>
          <p:nvPr/>
        </p:nvSpPr>
        <p:spPr>
          <a:xfrm>
            <a:off x="1424491" y="4209355"/>
            <a:ext cx="1689180" cy="433965"/>
          </a:xfrm>
          <a:prstGeom prst="rect">
            <a:avLst/>
          </a:prstGeom>
          <a:noFill/>
        </p:spPr>
        <p:txBody>
          <a:bodyPr wrap="none" lIns="118872" tIns="91440" rIns="118872" bIns="91440" rtlCol="0" anchor="ctr" anchorCtr="0">
            <a:spAutoFit/>
          </a:bodyPr>
          <a:lstStyle/>
          <a:p>
            <a:pPr algn="l">
              <a:lnSpc>
                <a:spcPct val="90000"/>
              </a:lnSpc>
            </a:pPr>
            <a:r>
              <a:rPr lang="en-US" dirty="0"/>
              <a:t>The commits  </a:t>
            </a:r>
          </a:p>
        </p:txBody>
      </p:sp>
      <p:sp>
        <p:nvSpPr>
          <p:cNvPr id="11" name="TextBox 10">
            <a:extLst>
              <a:ext uri="{FF2B5EF4-FFF2-40B4-BE49-F238E27FC236}">
                <a16:creationId xmlns:a16="http://schemas.microsoft.com/office/drawing/2014/main" id="{1189B9BA-F4CD-976F-ADFE-82CBC230072B}"/>
              </a:ext>
            </a:extLst>
          </p:cNvPr>
          <p:cNvSpPr txBox="1"/>
          <p:nvPr/>
        </p:nvSpPr>
        <p:spPr>
          <a:xfrm>
            <a:off x="4501132" y="2336428"/>
            <a:ext cx="3010055" cy="433965"/>
          </a:xfrm>
          <a:prstGeom prst="rect">
            <a:avLst/>
          </a:prstGeom>
          <a:noFill/>
        </p:spPr>
        <p:txBody>
          <a:bodyPr wrap="none" lIns="118872" tIns="91440" rIns="118872" bIns="91440" rtlCol="0" anchor="ctr" anchorCtr="0">
            <a:spAutoFit/>
          </a:bodyPr>
          <a:lstStyle/>
          <a:p>
            <a:pPr algn="l">
              <a:lnSpc>
                <a:spcPct val="90000"/>
              </a:lnSpc>
            </a:pPr>
            <a:r>
              <a:rPr lang="en-US" dirty="0"/>
              <a:t>Conversation about the PR</a:t>
            </a:r>
          </a:p>
        </p:txBody>
      </p:sp>
      <p:sp>
        <p:nvSpPr>
          <p:cNvPr id="12" name="TextBox 11">
            <a:extLst>
              <a:ext uri="{FF2B5EF4-FFF2-40B4-BE49-F238E27FC236}">
                <a16:creationId xmlns:a16="http://schemas.microsoft.com/office/drawing/2014/main" id="{78251B63-F9C0-8939-08BA-C4CB0141B1F8}"/>
              </a:ext>
            </a:extLst>
          </p:cNvPr>
          <p:cNvSpPr txBox="1"/>
          <p:nvPr/>
        </p:nvSpPr>
        <p:spPr>
          <a:xfrm>
            <a:off x="8773790" y="4330415"/>
            <a:ext cx="2291909" cy="683264"/>
          </a:xfrm>
          <a:prstGeom prst="rect">
            <a:avLst/>
          </a:prstGeom>
          <a:noFill/>
        </p:spPr>
        <p:txBody>
          <a:bodyPr wrap="none" lIns="118872" tIns="91440" rIns="118872" bIns="91440" rtlCol="0" anchor="ctr" anchorCtr="0">
            <a:spAutoFit/>
          </a:bodyPr>
          <a:lstStyle/>
          <a:p>
            <a:pPr algn="l">
              <a:lnSpc>
                <a:spcPct val="90000"/>
              </a:lnSpc>
            </a:pPr>
            <a:r>
              <a:rPr lang="en-US" dirty="0"/>
              <a:t>Status information</a:t>
            </a:r>
            <a:br>
              <a:rPr lang="en-US" dirty="0"/>
            </a:br>
            <a:r>
              <a:rPr lang="en-US" dirty="0"/>
              <a:t>(tests, reviews, etc.)</a:t>
            </a:r>
          </a:p>
        </p:txBody>
      </p:sp>
    </p:spTree>
    <p:extLst>
      <p:ext uri="{BB962C8B-B14F-4D97-AF65-F5344CB8AC3E}">
        <p14:creationId xmlns:p14="http://schemas.microsoft.com/office/powerpoint/2010/main" val="271533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B5F1FF-1046-9C1B-C338-B679A54507CF}"/>
              </a:ext>
            </a:extLst>
          </p:cNvPr>
          <p:cNvSpPr>
            <a:spLocks noGrp="1"/>
          </p:cNvSpPr>
          <p:nvPr>
            <p:ph type="title"/>
          </p:nvPr>
        </p:nvSpPr>
        <p:spPr/>
        <p:txBody>
          <a:bodyPr/>
          <a:lstStyle/>
          <a:p>
            <a:r>
              <a:rPr lang="en-US" dirty="0"/>
              <a:t>Git Workflows</a:t>
            </a:r>
          </a:p>
        </p:txBody>
      </p:sp>
      <p:sp>
        <p:nvSpPr>
          <p:cNvPr id="5" name="Text Placeholder 4">
            <a:extLst>
              <a:ext uri="{FF2B5EF4-FFF2-40B4-BE49-F238E27FC236}">
                <a16:creationId xmlns:a16="http://schemas.microsoft.com/office/drawing/2014/main" id="{DE39AF12-80AE-C047-A152-EBF53ACF253B}"/>
              </a:ext>
            </a:extLst>
          </p:cNvPr>
          <p:cNvSpPr>
            <a:spLocks noGrp="1"/>
          </p:cNvSpPr>
          <p:nvPr>
            <p:ph type="body" idx="1"/>
          </p:nvPr>
        </p:nvSpPr>
        <p:spPr/>
        <p:txBody>
          <a:bodyPr/>
          <a:lstStyle/>
          <a:p>
            <a:r>
              <a:rPr lang="en-US" dirty="0"/>
              <a:t>Examples of some git workflow rules/goals</a:t>
            </a:r>
          </a:p>
        </p:txBody>
      </p:sp>
      <p:sp>
        <p:nvSpPr>
          <p:cNvPr id="4" name="Content Placeholder 3">
            <a:extLst>
              <a:ext uri="{FF2B5EF4-FFF2-40B4-BE49-F238E27FC236}">
                <a16:creationId xmlns:a16="http://schemas.microsoft.com/office/drawing/2014/main" id="{9321FC78-D782-FEF8-099C-118B4803E07D}"/>
              </a:ext>
            </a:extLst>
          </p:cNvPr>
          <p:cNvSpPr>
            <a:spLocks noGrp="1"/>
          </p:cNvSpPr>
          <p:nvPr>
            <p:ph sz="half" idx="2"/>
          </p:nvPr>
        </p:nvSpPr>
        <p:spPr/>
        <p:txBody>
          <a:bodyPr/>
          <a:lstStyle/>
          <a:p>
            <a:r>
              <a:rPr lang="en-US" dirty="0"/>
              <a:t>The main branch should always be deployable (i.e., always passing the test suite)</a:t>
            </a:r>
          </a:p>
          <a:p>
            <a:r>
              <a:rPr lang="en-US" dirty="0"/>
              <a:t>New features or bug fixes are developed in a separate branch and merged when they’re complete and tested</a:t>
            </a:r>
          </a:p>
          <a:p>
            <a:r>
              <a:rPr lang="en-US" dirty="0"/>
              <a:t>A new branch is made for each new release, and bug fixes for that release are done on the release branch</a:t>
            </a:r>
          </a:p>
        </p:txBody>
      </p:sp>
      <p:sp>
        <p:nvSpPr>
          <p:cNvPr id="6" name="Text Placeholder 5">
            <a:extLst>
              <a:ext uri="{FF2B5EF4-FFF2-40B4-BE49-F238E27FC236}">
                <a16:creationId xmlns:a16="http://schemas.microsoft.com/office/drawing/2014/main" id="{B68EFB77-4989-E64B-35B9-A3CF7F3ACCA3}"/>
              </a:ext>
            </a:extLst>
          </p:cNvPr>
          <p:cNvSpPr>
            <a:spLocks noGrp="1"/>
          </p:cNvSpPr>
          <p:nvPr>
            <p:ph type="body" sz="quarter" idx="3"/>
          </p:nvPr>
        </p:nvSpPr>
        <p:spPr/>
        <p:txBody>
          <a:bodyPr/>
          <a:lstStyle/>
          <a:p>
            <a:r>
              <a:rPr lang="en-US" dirty="0"/>
              <a:t>Key questions in designing a git workflow</a:t>
            </a:r>
          </a:p>
        </p:txBody>
      </p:sp>
      <p:sp>
        <p:nvSpPr>
          <p:cNvPr id="7" name="Content Placeholder 6">
            <a:extLst>
              <a:ext uri="{FF2B5EF4-FFF2-40B4-BE49-F238E27FC236}">
                <a16:creationId xmlns:a16="http://schemas.microsoft.com/office/drawing/2014/main" id="{300CDDAF-EF79-DE8D-DE7A-AC263BB1E98E}"/>
              </a:ext>
            </a:extLst>
          </p:cNvPr>
          <p:cNvSpPr>
            <a:spLocks noGrp="1"/>
          </p:cNvSpPr>
          <p:nvPr>
            <p:ph sz="quarter" idx="4"/>
          </p:nvPr>
        </p:nvSpPr>
        <p:spPr/>
        <p:txBody>
          <a:bodyPr/>
          <a:lstStyle/>
          <a:p>
            <a:r>
              <a:rPr lang="en-US" dirty="0"/>
              <a:t>What’s stable, under what conditions?</a:t>
            </a:r>
          </a:p>
          <a:p>
            <a:r>
              <a:rPr lang="en-US" dirty="0"/>
              <a:t>What’s tested?</a:t>
            </a:r>
          </a:p>
          <a:p>
            <a:r>
              <a:rPr lang="en-US" dirty="0"/>
              <a:t>How long does a branch live?</a:t>
            </a:r>
          </a:p>
          <a:p>
            <a:pPr lvl="1"/>
            <a:r>
              <a:rPr lang="en-US" dirty="0"/>
              <a:t>Infinite – e.g., main, development, stable</a:t>
            </a:r>
          </a:p>
          <a:p>
            <a:pPr lvl="1"/>
            <a:r>
              <a:rPr lang="en-US" dirty="0"/>
              <a:t>Short term – e.g., features, fixes</a:t>
            </a:r>
          </a:p>
          <a:p>
            <a:pPr lvl="1"/>
            <a:r>
              <a:rPr lang="en-US" dirty="0"/>
              <a:t>Longer period – e.g., releases</a:t>
            </a:r>
          </a:p>
          <a:p>
            <a:r>
              <a:rPr lang="en-US" dirty="0"/>
              <a:t>What are the requirements for moving changes from one branch to another?</a:t>
            </a:r>
          </a:p>
        </p:txBody>
      </p:sp>
      <p:sp>
        <p:nvSpPr>
          <p:cNvPr id="9" name="TextBox 8">
            <a:extLst>
              <a:ext uri="{FF2B5EF4-FFF2-40B4-BE49-F238E27FC236}">
                <a16:creationId xmlns:a16="http://schemas.microsoft.com/office/drawing/2014/main" id="{54A351C0-E191-128A-76AD-5C274BCF8279}"/>
              </a:ext>
            </a:extLst>
          </p:cNvPr>
          <p:cNvSpPr txBox="1"/>
          <p:nvPr/>
        </p:nvSpPr>
        <p:spPr>
          <a:xfrm>
            <a:off x="457199" y="912561"/>
            <a:ext cx="10397359" cy="830997"/>
          </a:xfrm>
          <a:prstGeom prst="rect">
            <a:avLst/>
          </a:prstGeom>
          <a:noFill/>
        </p:spPr>
        <p:txBody>
          <a:bodyPr wrap="square">
            <a:spAutoFit/>
          </a:bodyPr>
          <a:lstStyle/>
          <a:p>
            <a:pPr marL="228600" indent="-228600">
              <a:buFont typeface="Arial" panose="020B0604020202020204" pitchFamily="34" charset="0"/>
              <a:buChar char="•"/>
            </a:pPr>
            <a:r>
              <a:rPr lang="en-US" sz="2400" dirty="0"/>
              <a:t>A set of rules/procedures for how branches are used in a git repository…</a:t>
            </a:r>
          </a:p>
          <a:p>
            <a:pPr marL="228600" indent="-228600">
              <a:buFont typeface="Arial" panose="020B0604020202020204" pitchFamily="34" charset="0"/>
              <a:buChar char="•"/>
            </a:pPr>
            <a:r>
              <a:rPr lang="en-US" sz="2400" dirty="0"/>
              <a:t>…to help the developers fulfill certain goals</a:t>
            </a:r>
          </a:p>
        </p:txBody>
      </p:sp>
      <p:sp>
        <p:nvSpPr>
          <p:cNvPr id="10" name="TextBox 9">
            <a:extLst>
              <a:ext uri="{FF2B5EF4-FFF2-40B4-BE49-F238E27FC236}">
                <a16:creationId xmlns:a16="http://schemas.microsoft.com/office/drawing/2014/main" id="{B00419FB-71A0-D402-251D-5F473542C1CC}"/>
              </a:ext>
            </a:extLst>
          </p:cNvPr>
          <p:cNvSpPr txBox="1"/>
          <p:nvPr/>
        </p:nvSpPr>
        <p:spPr>
          <a:xfrm>
            <a:off x="1957137" y="5719471"/>
            <a:ext cx="5181600" cy="932563"/>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solidFill>
              </a:rPr>
              <a:t>Design/adopt a workflow that fits your projects needs.  And revise as needed.  Don’t feel that you have to start with something very complex!</a:t>
            </a:r>
          </a:p>
        </p:txBody>
      </p:sp>
    </p:spTree>
    <p:extLst>
      <p:ext uri="{BB962C8B-B14F-4D97-AF65-F5344CB8AC3E}">
        <p14:creationId xmlns:p14="http://schemas.microsoft.com/office/powerpoint/2010/main" val="4194324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1561849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8424"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of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A9A4-D752-023E-1D3E-44AC13086E7E}"/>
              </a:ext>
            </a:extLst>
          </p:cNvPr>
          <p:cNvSpPr>
            <a:spLocks noGrp="1"/>
          </p:cNvSpPr>
          <p:nvPr>
            <p:ph type="title"/>
          </p:nvPr>
        </p:nvSpPr>
        <p:spPr/>
        <p:txBody>
          <a:bodyPr/>
          <a:lstStyle/>
          <a:p>
            <a:r>
              <a:rPr lang="en-US" dirty="0"/>
              <a:t>A Summary of Best Practices for Version Control</a:t>
            </a:r>
          </a:p>
        </p:txBody>
      </p:sp>
      <p:sp>
        <p:nvSpPr>
          <p:cNvPr id="3" name="Content Placeholder 2">
            <a:extLst>
              <a:ext uri="{FF2B5EF4-FFF2-40B4-BE49-F238E27FC236}">
                <a16:creationId xmlns:a16="http://schemas.microsoft.com/office/drawing/2014/main" id="{0CF848C2-55AA-6408-18B7-43A37A8A58FC}"/>
              </a:ext>
            </a:extLst>
          </p:cNvPr>
          <p:cNvSpPr>
            <a:spLocks noGrp="1"/>
          </p:cNvSpPr>
          <p:nvPr>
            <p:ph idx="1"/>
          </p:nvPr>
        </p:nvSpPr>
        <p:spPr>
          <a:xfrm>
            <a:off x="365760" y="972726"/>
            <a:ext cx="11369809" cy="4047778"/>
          </a:xfrm>
        </p:spPr>
        <p:txBody>
          <a:bodyPr/>
          <a:lstStyle/>
          <a:p>
            <a:r>
              <a:rPr lang="en-US" b="1" dirty="0"/>
              <a:t>USE IT!</a:t>
            </a:r>
          </a:p>
          <a:p>
            <a:r>
              <a:rPr lang="en-US" dirty="0"/>
              <a:t>Commit and push frequently</a:t>
            </a:r>
          </a:p>
          <a:p>
            <a:pPr lvl="1">
              <a:spcBef>
                <a:spcPts val="200"/>
              </a:spcBef>
            </a:pPr>
            <a:r>
              <a:rPr lang="en-US" dirty="0"/>
              <a:t>Less chance of losing your work</a:t>
            </a:r>
          </a:p>
          <a:p>
            <a:pPr lvl="1">
              <a:spcBef>
                <a:spcPts val="200"/>
              </a:spcBef>
            </a:pPr>
            <a:r>
              <a:rPr lang="en-US" dirty="0"/>
              <a:t>Makes your work visible to others</a:t>
            </a:r>
          </a:p>
          <a:p>
            <a:r>
              <a:rPr lang="en-US" dirty="0"/>
              <a:t>Pull frequently</a:t>
            </a:r>
          </a:p>
          <a:p>
            <a:pPr lvl="1">
              <a:spcBef>
                <a:spcPts val="200"/>
              </a:spcBef>
            </a:pPr>
            <a:r>
              <a:rPr lang="en-US" dirty="0"/>
              <a:t>Keeps your version closer to the upstream version</a:t>
            </a:r>
          </a:p>
          <a:p>
            <a:r>
              <a:rPr lang="en-US" dirty="0"/>
              <a:t>Use branches and workflow rules judiciously</a:t>
            </a:r>
          </a:p>
          <a:p>
            <a:pPr lvl="1">
              <a:spcBef>
                <a:spcPts val="200"/>
              </a:spcBef>
            </a:pPr>
            <a:r>
              <a:rPr lang="en-US" dirty="0"/>
              <a:t>Short-lived branches for development and bug fixes</a:t>
            </a:r>
          </a:p>
          <a:p>
            <a:pPr lvl="1">
              <a:spcBef>
                <a:spcPts val="200"/>
              </a:spcBef>
            </a:pPr>
            <a:r>
              <a:rPr lang="en-US" dirty="0"/>
              <a:t>Long-lived/infinite lifetime branches for special versions (e.g., for particular hardware platforms)</a:t>
            </a:r>
          </a:p>
          <a:p>
            <a:r>
              <a:rPr lang="en-US" dirty="0"/>
              <a:t>Use tags to associate specific versions of the code with specific experiments</a:t>
            </a:r>
          </a:p>
          <a:p>
            <a:r>
              <a:rPr lang="en-US" dirty="0"/>
              <a:t>Use pull/merge requests to manage changes</a:t>
            </a:r>
          </a:p>
          <a:p>
            <a:pPr lvl="1">
              <a:spcBef>
                <a:spcPts val="200"/>
              </a:spcBef>
            </a:pPr>
            <a:r>
              <a:rPr lang="en-US" dirty="0"/>
              <a:t>One PR should cover one separable piece of work</a:t>
            </a:r>
          </a:p>
          <a:p>
            <a:pPr lvl="1">
              <a:spcBef>
                <a:spcPts val="200"/>
              </a:spcBef>
            </a:pPr>
            <a:r>
              <a:rPr lang="en-US" dirty="0"/>
              <a:t>If PRs get too large, break them into smaller pieces</a:t>
            </a:r>
          </a:p>
          <a:p>
            <a:pPr lvl="1"/>
            <a:endParaRPr lang="en-US" dirty="0"/>
          </a:p>
        </p:txBody>
      </p:sp>
    </p:spTree>
    <p:extLst>
      <p:ext uri="{BB962C8B-B14F-4D97-AF65-F5344CB8AC3E}">
        <p14:creationId xmlns:p14="http://schemas.microsoft.com/office/powerpoint/2010/main" val="648482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7420-AEA0-E52B-F478-1FFA76DCDA57}"/>
              </a:ext>
            </a:extLst>
          </p:cNvPr>
          <p:cNvSpPr>
            <a:spLocks noGrp="1"/>
          </p:cNvSpPr>
          <p:nvPr>
            <p:ph type="title"/>
          </p:nvPr>
        </p:nvSpPr>
        <p:spPr/>
        <p:txBody>
          <a:bodyPr/>
          <a:lstStyle/>
          <a:p>
            <a:r>
              <a:rPr lang="en-US" dirty="0"/>
              <a:t>Learning More About Git</a:t>
            </a:r>
          </a:p>
        </p:txBody>
      </p:sp>
      <p:sp>
        <p:nvSpPr>
          <p:cNvPr id="3" name="Content Placeholder 2">
            <a:extLst>
              <a:ext uri="{FF2B5EF4-FFF2-40B4-BE49-F238E27FC236}">
                <a16:creationId xmlns:a16="http://schemas.microsoft.com/office/drawing/2014/main" id="{F6A11101-147C-F783-DC9E-2DA58863AFB6}"/>
              </a:ext>
            </a:extLst>
          </p:cNvPr>
          <p:cNvSpPr>
            <a:spLocks noGrp="1"/>
          </p:cNvSpPr>
          <p:nvPr>
            <p:ph idx="1"/>
          </p:nvPr>
        </p:nvSpPr>
        <p:spPr/>
        <p:txBody>
          <a:bodyPr/>
          <a:lstStyle/>
          <a:p>
            <a:r>
              <a:rPr lang="en-US" dirty="0" err="1"/>
              <a:t>BSSw.io’s</a:t>
            </a:r>
            <a:r>
              <a:rPr lang="en-US" dirty="0"/>
              <a:t> “revision control” topic</a:t>
            </a:r>
          </a:p>
          <a:p>
            <a:pPr lvl="1"/>
            <a:r>
              <a:rPr lang="en-US" dirty="0">
                <a:hlinkClick r:id="rId2"/>
              </a:rPr>
              <a:t>https://bssw.io/items?topic=revision-control</a:t>
            </a:r>
            <a:endParaRPr lang="en-US" dirty="0"/>
          </a:p>
          <a:p>
            <a:r>
              <a:rPr lang="en-US" b="0" i="0" dirty="0">
                <a:solidFill>
                  <a:srgbClr val="3C3C3E"/>
                </a:solidFill>
                <a:effectLst/>
                <a:latin typeface="Roboto" panose="02000000000000000000" pitchFamily="2" charset="0"/>
              </a:rPr>
              <a:t>A Tutorial and Reference Collection for Git</a:t>
            </a:r>
          </a:p>
          <a:p>
            <a:pPr lvl="1"/>
            <a:r>
              <a:rPr lang="en-US" dirty="0">
                <a:hlinkClick r:id="rId3"/>
              </a:rPr>
              <a:t>https://bssw.io/items/a-tutorial-and-reference-collection-for-git</a:t>
            </a:r>
            <a:endParaRPr lang="en-US" dirty="0"/>
          </a:p>
          <a:p>
            <a:r>
              <a:rPr lang="en-US" b="0" i="0" dirty="0">
                <a:solidFill>
                  <a:srgbClr val="3C3C3E"/>
                </a:solidFill>
                <a:effectLst/>
                <a:latin typeface="Roboto" panose="02000000000000000000" pitchFamily="2" charset="0"/>
              </a:rPr>
              <a:t>Want to Start Getting Git Right?</a:t>
            </a:r>
          </a:p>
          <a:p>
            <a:pPr lvl="1"/>
            <a:r>
              <a:rPr lang="en-US" dirty="0">
                <a:hlinkClick r:id="rId4"/>
              </a:rPr>
              <a:t>https://bssw.io/items/want-to-start-getting-git-right</a:t>
            </a:r>
            <a:endParaRPr lang="en-US" dirty="0"/>
          </a:p>
          <a:p>
            <a:r>
              <a:rPr lang="en-US" b="0" i="0" dirty="0">
                <a:solidFill>
                  <a:srgbClr val="3C3C3E"/>
                </a:solidFill>
                <a:effectLst/>
                <a:latin typeface="Roboto" panose="02000000000000000000" pitchFamily="2" charset="0"/>
              </a:rPr>
              <a:t>Critical Beginner Git Usage Tips</a:t>
            </a:r>
          </a:p>
          <a:p>
            <a:pPr lvl="1"/>
            <a:r>
              <a:rPr lang="en-US" dirty="0">
                <a:hlinkClick r:id="rId5"/>
              </a:rPr>
              <a:t>https://bssw.io/items/critical-beginner-git-usage-tips</a:t>
            </a:r>
            <a:endParaRPr lang="en-US" dirty="0"/>
          </a:p>
        </p:txBody>
      </p:sp>
    </p:spTree>
    <p:extLst>
      <p:ext uri="{BB962C8B-B14F-4D97-AF65-F5344CB8AC3E}">
        <p14:creationId xmlns:p14="http://schemas.microsoft.com/office/powerpoint/2010/main" val="3232868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1208037"/>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3267493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DC8C-1641-AD19-454E-52F91CB05A29}"/>
              </a:ext>
            </a:extLst>
          </p:cNvPr>
          <p:cNvSpPr>
            <a:spLocks noGrp="1"/>
          </p:cNvSpPr>
          <p:nvPr>
            <p:ph type="title"/>
          </p:nvPr>
        </p:nvSpPr>
        <p:spPr/>
        <p:txBody>
          <a:bodyPr/>
          <a:lstStyle/>
          <a:p>
            <a:r>
              <a:rPr lang="en-US" dirty="0"/>
              <a:t>Coding Conventions (a.k.a. Coding Standards)</a:t>
            </a:r>
          </a:p>
        </p:txBody>
      </p:sp>
      <p:sp>
        <p:nvSpPr>
          <p:cNvPr id="3" name="Content Placeholder 2">
            <a:extLst>
              <a:ext uri="{FF2B5EF4-FFF2-40B4-BE49-F238E27FC236}">
                <a16:creationId xmlns:a16="http://schemas.microsoft.com/office/drawing/2014/main" id="{7CE88C0A-E87F-A836-7C98-6CF013BFD6D8}"/>
              </a:ext>
            </a:extLst>
          </p:cNvPr>
          <p:cNvSpPr>
            <a:spLocks noGrp="1"/>
          </p:cNvSpPr>
          <p:nvPr>
            <p:ph sz="half" idx="2"/>
          </p:nvPr>
        </p:nvSpPr>
        <p:spPr>
          <a:xfrm>
            <a:off x="465014" y="1066376"/>
            <a:ext cx="5506398" cy="4203944"/>
          </a:xfrm>
        </p:spPr>
        <p:txBody>
          <a:bodyPr/>
          <a:lstStyle/>
          <a:p>
            <a:r>
              <a:rPr lang="en-US" dirty="0">
                <a:latin typeface="+mn-lt"/>
              </a:rPr>
              <a:t>What?</a:t>
            </a:r>
          </a:p>
          <a:p>
            <a:pPr lvl="1">
              <a:spcBef>
                <a:spcPts val="400"/>
              </a:spcBef>
            </a:pPr>
            <a:r>
              <a:rPr lang="en-US" dirty="0"/>
              <a:t>Formatting guidelines</a:t>
            </a:r>
          </a:p>
          <a:p>
            <a:pPr lvl="1">
              <a:spcBef>
                <a:spcPts val="400"/>
              </a:spcBef>
            </a:pPr>
            <a:r>
              <a:rPr lang="en-US" dirty="0"/>
              <a:t>Naming guidelines</a:t>
            </a:r>
          </a:p>
          <a:p>
            <a:pPr lvl="1">
              <a:spcBef>
                <a:spcPts val="400"/>
              </a:spcBef>
            </a:pPr>
            <a:r>
              <a:rPr lang="en-US" dirty="0"/>
              <a:t>Other general coding guidelines</a:t>
            </a:r>
          </a:p>
          <a:p>
            <a:pPr lvl="2">
              <a:spcBef>
                <a:spcPts val="0"/>
              </a:spcBef>
            </a:pPr>
            <a:r>
              <a:rPr lang="en-US" dirty="0">
                <a:latin typeface="+mn-lt"/>
              </a:rPr>
              <a:t>E.g., don’t repeat yourself (DRY)</a:t>
            </a:r>
          </a:p>
          <a:p>
            <a:pPr lvl="1">
              <a:spcBef>
                <a:spcPts val="400"/>
              </a:spcBef>
            </a:pPr>
            <a:r>
              <a:rPr lang="en-US" dirty="0"/>
              <a:t>Paradigm- and language-specific guidelines</a:t>
            </a:r>
          </a:p>
          <a:p>
            <a:pPr lvl="2">
              <a:spcBef>
                <a:spcPts val="0"/>
              </a:spcBef>
            </a:pPr>
            <a:r>
              <a:rPr lang="en-US" dirty="0">
                <a:latin typeface="+mn-lt"/>
              </a:rPr>
              <a:t>E.g., OO design or OpenMP guidelines</a:t>
            </a:r>
          </a:p>
          <a:p>
            <a:r>
              <a:rPr lang="en-US" dirty="0">
                <a:latin typeface="+mn-lt"/>
              </a:rPr>
              <a:t>Why?</a:t>
            </a:r>
          </a:p>
          <a:p>
            <a:pPr lvl="1">
              <a:spcBef>
                <a:spcPts val="400"/>
              </a:spcBef>
            </a:pPr>
            <a:r>
              <a:rPr lang="en-US" b="1" dirty="0"/>
              <a:t>Improve the understandably and maintainability of the codebase</a:t>
            </a:r>
          </a:p>
          <a:p>
            <a:pPr lvl="1">
              <a:spcBef>
                <a:spcPts val="400"/>
              </a:spcBef>
            </a:pPr>
            <a:r>
              <a:rPr lang="en-US" b="1" dirty="0"/>
              <a:t>Increase productivity in development</a:t>
            </a:r>
          </a:p>
          <a:p>
            <a:pPr lvl="2">
              <a:spcBef>
                <a:spcPts val="0"/>
              </a:spcBef>
            </a:pPr>
            <a:r>
              <a:rPr lang="en-US" dirty="0">
                <a:latin typeface="+mn-lt"/>
              </a:rPr>
              <a:t>Reduces choices developer needs to make</a:t>
            </a:r>
          </a:p>
          <a:p>
            <a:pPr lvl="1">
              <a:spcBef>
                <a:spcPts val="400"/>
              </a:spcBef>
            </a:pPr>
            <a:r>
              <a:rPr lang="en-US" dirty="0"/>
              <a:t>Foster shared ownership of the codebase</a:t>
            </a:r>
          </a:p>
          <a:p>
            <a:pPr lvl="1">
              <a:spcBef>
                <a:spcPts val="400"/>
              </a:spcBef>
            </a:pPr>
            <a:r>
              <a:rPr lang="en-US" dirty="0"/>
              <a:t>Streamline and improve peer code reviews</a:t>
            </a:r>
          </a:p>
          <a:p>
            <a:pPr lvl="2">
              <a:spcBef>
                <a:spcPts val="0"/>
              </a:spcBef>
            </a:pPr>
            <a:r>
              <a:rPr lang="en-US" dirty="0">
                <a:latin typeface="+mn-lt"/>
              </a:rPr>
              <a:t>Conventions reduce arguments over aesthetics</a:t>
            </a:r>
          </a:p>
          <a:p>
            <a:pPr lvl="2">
              <a:spcBef>
                <a:spcPts val="0"/>
              </a:spcBef>
            </a:pPr>
            <a:r>
              <a:rPr lang="en-US" dirty="0">
                <a:latin typeface="+mn-lt"/>
              </a:rPr>
              <a:t>Automation reduces the issues the code review needs to address</a:t>
            </a:r>
          </a:p>
        </p:txBody>
      </p:sp>
      <p:sp>
        <p:nvSpPr>
          <p:cNvPr id="4" name="Content Placeholder 3">
            <a:extLst>
              <a:ext uri="{FF2B5EF4-FFF2-40B4-BE49-F238E27FC236}">
                <a16:creationId xmlns:a16="http://schemas.microsoft.com/office/drawing/2014/main" id="{AFD31B94-BACB-891B-0053-8A10A2DFED8A}"/>
              </a:ext>
            </a:extLst>
          </p:cNvPr>
          <p:cNvSpPr>
            <a:spLocks noGrp="1"/>
          </p:cNvSpPr>
          <p:nvPr>
            <p:ph sz="quarter" idx="4"/>
          </p:nvPr>
        </p:nvSpPr>
        <p:spPr>
          <a:xfrm>
            <a:off x="6239868" y="1066376"/>
            <a:ext cx="5503254" cy="4203944"/>
          </a:xfrm>
        </p:spPr>
        <p:txBody>
          <a:bodyPr/>
          <a:lstStyle/>
          <a:p>
            <a:r>
              <a:rPr lang="en-US" dirty="0">
                <a:latin typeface="+mn-lt"/>
              </a:rPr>
              <a:t>How?</a:t>
            </a:r>
          </a:p>
          <a:p>
            <a:pPr lvl="1"/>
            <a:r>
              <a:rPr lang="en-US" dirty="0">
                <a:latin typeface="+mn-lt"/>
              </a:rPr>
              <a:t>Team needs to agree to impose conventions</a:t>
            </a:r>
          </a:p>
          <a:p>
            <a:pPr lvl="1"/>
            <a:r>
              <a:rPr lang="en-US" dirty="0">
                <a:latin typeface="+mn-lt"/>
              </a:rPr>
              <a:t>What matters is having and enforcing them</a:t>
            </a:r>
          </a:p>
          <a:p>
            <a:pPr marL="803275" lvl="2" indent="-173038">
              <a:spcBef>
                <a:spcPts val="0"/>
              </a:spcBef>
            </a:pPr>
            <a:r>
              <a:rPr lang="en-US" dirty="0"/>
              <a:t>Not exactly what those rules are – avoid endless arguments about aesthetic preferences</a:t>
            </a:r>
          </a:p>
          <a:p>
            <a:pPr marL="803275" lvl="2" indent="-173038">
              <a:spcBef>
                <a:spcPts val="0"/>
              </a:spcBef>
            </a:pPr>
            <a:r>
              <a:rPr lang="en-US" dirty="0">
                <a:latin typeface="+mn-lt"/>
              </a:rPr>
              <a:t>Many large projects</a:t>
            </a:r>
            <a:r>
              <a:rPr lang="en-US" dirty="0"/>
              <a:t>/organizations have adopted conventions and documented them (see Wikipedia page)</a:t>
            </a:r>
            <a:endParaRPr lang="en-US" dirty="0">
              <a:latin typeface="+mn-lt"/>
            </a:endParaRPr>
          </a:p>
          <a:p>
            <a:pPr lvl="1"/>
            <a:r>
              <a:rPr lang="en-US" dirty="0">
                <a:latin typeface="+mn-lt"/>
              </a:rPr>
              <a:t>Where possible use a tool to enforce coding conventions</a:t>
            </a:r>
          </a:p>
          <a:p>
            <a:pPr marL="803275" lvl="2" indent="-173038">
              <a:spcBef>
                <a:spcPts val="0"/>
              </a:spcBef>
            </a:pPr>
            <a:r>
              <a:rPr lang="en-US" dirty="0"/>
              <a:t>Automatically – you don’t have to spend time on it</a:t>
            </a:r>
          </a:p>
          <a:p>
            <a:pPr marL="803275" lvl="2" indent="-173038">
              <a:spcBef>
                <a:spcPts val="0"/>
              </a:spcBef>
            </a:pPr>
            <a:r>
              <a:rPr lang="en-US" dirty="0">
                <a:latin typeface="+mn-lt"/>
              </a:rPr>
              <a:t>Dispassionately – its not personal when a bot tells you</a:t>
            </a:r>
          </a:p>
          <a:p>
            <a:pPr marL="803275" lvl="2" indent="-173038">
              <a:spcBef>
                <a:spcPts val="0"/>
              </a:spcBef>
            </a:pPr>
            <a:r>
              <a:rPr lang="en-US" dirty="0"/>
              <a:t>Tools are available for most languages (see Wikipedia page and Google searches)</a:t>
            </a:r>
          </a:p>
          <a:p>
            <a:pPr lvl="1"/>
            <a:r>
              <a:rPr lang="en-US" dirty="0">
                <a:latin typeface="+mn-lt"/>
              </a:rPr>
              <a:t>Combine with peer code review for the conventions that aren’t easily automatable</a:t>
            </a:r>
          </a:p>
        </p:txBody>
      </p:sp>
      <p:sp>
        <p:nvSpPr>
          <p:cNvPr id="6" name="TextBox 5">
            <a:extLst>
              <a:ext uri="{FF2B5EF4-FFF2-40B4-BE49-F238E27FC236}">
                <a16:creationId xmlns:a16="http://schemas.microsoft.com/office/drawing/2014/main" id="{39AAEFA6-8465-64C7-0740-24286267193B}"/>
              </a:ext>
            </a:extLst>
          </p:cNvPr>
          <p:cNvSpPr txBox="1"/>
          <p:nvPr/>
        </p:nvSpPr>
        <p:spPr>
          <a:xfrm>
            <a:off x="606906" y="5873684"/>
            <a:ext cx="7173377" cy="646331"/>
          </a:xfrm>
          <a:prstGeom prst="rect">
            <a:avLst/>
          </a:prstGeom>
          <a:noFill/>
        </p:spPr>
        <p:txBody>
          <a:bodyPr wrap="square">
            <a:spAutoFit/>
          </a:bodyPr>
          <a:lstStyle/>
          <a:p>
            <a:r>
              <a:rPr lang="en-US" dirty="0">
                <a:solidFill>
                  <a:schemeClr val="tx2"/>
                </a:solidFill>
                <a:latin typeface="+mn-lt"/>
              </a:rPr>
              <a:t>See </a:t>
            </a:r>
            <a:r>
              <a:rPr lang="en-US" dirty="0">
                <a:solidFill>
                  <a:schemeClr val="tx2"/>
                </a:solidFill>
                <a:latin typeface="+mn-lt"/>
                <a:hlinkClick r:id="rId2">
                  <a:extLst>
                    <a:ext uri="{A12FA001-AC4F-418D-AE19-62706E023703}">
                      <ahyp:hlinkClr xmlns:ahyp="http://schemas.microsoft.com/office/drawing/2018/hyperlinkcolor" val="tx"/>
                    </a:ext>
                  </a:extLst>
                </a:hlinkClick>
              </a:rPr>
              <a:t>https://bssw.io/items/coding-conventions</a:t>
            </a:r>
            <a:r>
              <a:rPr lang="en-US" dirty="0">
                <a:solidFill>
                  <a:schemeClr val="tx2"/>
                </a:solidFill>
                <a:latin typeface="+mn-lt"/>
              </a:rPr>
              <a:t> and references therein,</a:t>
            </a:r>
          </a:p>
          <a:p>
            <a:r>
              <a:rPr lang="en-US" dirty="0">
                <a:solidFill>
                  <a:schemeClr val="tx2"/>
                </a:solidFill>
              </a:rPr>
              <a:t>especially </a:t>
            </a:r>
            <a:r>
              <a:rPr lang="en-US" dirty="0">
                <a:solidFill>
                  <a:schemeClr val="tx2"/>
                </a:solidFill>
                <a:hlinkClick r:id="rId3">
                  <a:extLst>
                    <a:ext uri="{A12FA001-AC4F-418D-AE19-62706E023703}">
                      <ahyp:hlinkClr xmlns:ahyp="http://schemas.microsoft.com/office/drawing/2018/hyperlinkcolor" val="tx"/>
                    </a:ext>
                  </a:extLst>
                </a:hlinkClick>
              </a:rPr>
              <a:t>https://en.wikipedia.org/wiki/Coding_conventions</a:t>
            </a:r>
            <a:endParaRPr lang="en-US" dirty="0">
              <a:solidFill>
                <a:schemeClr val="tx2"/>
              </a:solidFill>
            </a:endParaRPr>
          </a:p>
        </p:txBody>
      </p:sp>
    </p:spTree>
    <p:extLst>
      <p:ext uri="{BB962C8B-B14F-4D97-AF65-F5344CB8AC3E}">
        <p14:creationId xmlns:p14="http://schemas.microsoft.com/office/powerpoint/2010/main" val="232353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t>Make incremental changes.</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167399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2E286-AC8C-5CCD-F74F-274D257969C0}"/>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9D66D8F3-5B77-11AA-1B40-BBCB605D171F}"/>
              </a:ext>
            </a:extLst>
          </p:cNvPr>
          <p:cNvSpPr>
            <a:spLocks noGrp="1"/>
          </p:cNvSpPr>
          <p:nvPr>
            <p:ph sz="half" idx="2"/>
          </p:nvPr>
        </p:nvSpPr>
        <p:spPr>
          <a:xfrm>
            <a:off x="465014" y="869304"/>
            <a:ext cx="5506398" cy="4203944"/>
          </a:xfrm>
        </p:spPr>
        <p:txBody>
          <a:bodyPr/>
          <a:lstStyle/>
          <a:p>
            <a:r>
              <a:rPr lang="en-US" dirty="0">
                <a:solidFill>
                  <a:schemeClr val="tx2"/>
                </a:solidFill>
                <a:latin typeface="+mn-lt"/>
              </a:rPr>
              <a:t>Documentation of all kinds is an investment for your future self as well as collaborators and users</a:t>
            </a:r>
          </a:p>
          <a:p>
            <a:r>
              <a:rPr lang="en-US" dirty="0">
                <a:latin typeface="+mn-lt"/>
              </a:rPr>
              <a:t>User-facing documentation</a:t>
            </a:r>
          </a:p>
          <a:p>
            <a:pPr lvl="1">
              <a:spcBef>
                <a:spcPts val="200"/>
              </a:spcBef>
            </a:pPr>
            <a:r>
              <a:rPr lang="en-US" dirty="0"/>
              <a:t>Build/install guide, quick start guide, in-depth user guide, example input </a:t>
            </a:r>
            <a:r>
              <a:rPr lang="en-US" i="1" u="sng" dirty="0"/>
              <a:t>and outputs</a:t>
            </a:r>
            <a:r>
              <a:rPr lang="en-US" i="1" dirty="0"/>
              <a:t>, </a:t>
            </a:r>
            <a:r>
              <a:rPr lang="en-US" dirty="0"/>
              <a:t>tutorials</a:t>
            </a:r>
          </a:p>
          <a:p>
            <a:r>
              <a:rPr lang="en-US" dirty="0">
                <a:latin typeface="+mn-lt"/>
              </a:rPr>
              <a:t>Developer-facing documentation</a:t>
            </a:r>
          </a:p>
          <a:p>
            <a:pPr lvl="1">
              <a:spcBef>
                <a:spcPts val="200"/>
              </a:spcBef>
            </a:pPr>
            <a:r>
              <a:rPr lang="en-US" i="1" dirty="0"/>
              <a:t>Prioritize what would most help a newcomer to your project get up to speed and can’t be found in the code itself</a:t>
            </a:r>
          </a:p>
          <a:p>
            <a:pPr lvl="1">
              <a:spcBef>
                <a:spcPts val="200"/>
              </a:spcBef>
            </a:pPr>
            <a:r>
              <a:rPr lang="en-US" dirty="0"/>
              <a:t>Requirements</a:t>
            </a:r>
          </a:p>
          <a:p>
            <a:pPr lvl="2">
              <a:spcBef>
                <a:spcPts val="200"/>
              </a:spcBef>
            </a:pPr>
            <a:r>
              <a:rPr lang="en-US" dirty="0">
                <a:latin typeface="+mn-lt"/>
              </a:rPr>
              <a:t>Functional – e.g., scientific capabilities</a:t>
            </a:r>
          </a:p>
          <a:p>
            <a:pPr lvl="2">
              <a:spcBef>
                <a:spcPts val="200"/>
              </a:spcBef>
            </a:pPr>
            <a:r>
              <a:rPr lang="en-US" dirty="0">
                <a:latin typeface="+mn-lt"/>
              </a:rPr>
              <a:t>Non-functional – e.g., performance, robustness, extensibility, etc.</a:t>
            </a:r>
          </a:p>
          <a:p>
            <a:pPr lvl="1">
              <a:spcBef>
                <a:spcPts val="200"/>
              </a:spcBef>
            </a:pPr>
            <a:r>
              <a:rPr lang="en-US" dirty="0"/>
              <a:t>Design and architecture – </a:t>
            </a:r>
            <a:r>
              <a:rPr lang="en-US" i="1" u="sng" dirty="0"/>
              <a:t>why</a:t>
            </a:r>
            <a:r>
              <a:rPr lang="en-US" dirty="0"/>
              <a:t> is important</a:t>
            </a:r>
          </a:p>
          <a:p>
            <a:pPr lvl="1">
              <a:spcBef>
                <a:spcPts val="200"/>
              </a:spcBef>
            </a:pPr>
            <a:r>
              <a:rPr lang="en-US" dirty="0"/>
              <a:t>Coding conventions, project workflows</a:t>
            </a:r>
          </a:p>
          <a:p>
            <a:pPr lvl="1">
              <a:spcBef>
                <a:spcPts val="200"/>
              </a:spcBef>
            </a:pPr>
            <a:r>
              <a:rPr lang="en-US" dirty="0"/>
              <a:t>In-code comments should provide information you can’t get from simply reading the code</a:t>
            </a:r>
          </a:p>
          <a:p>
            <a:pPr lvl="2">
              <a:spcBef>
                <a:spcPts val="200"/>
              </a:spcBef>
            </a:pPr>
            <a:r>
              <a:rPr lang="en-US" dirty="0">
                <a:latin typeface="+mn-lt"/>
              </a:rPr>
              <a:t>Good code review topic</a:t>
            </a:r>
          </a:p>
        </p:txBody>
      </p:sp>
      <p:sp>
        <p:nvSpPr>
          <p:cNvPr id="4" name="Content Placeholder 3">
            <a:extLst>
              <a:ext uri="{FF2B5EF4-FFF2-40B4-BE49-F238E27FC236}">
                <a16:creationId xmlns:a16="http://schemas.microsoft.com/office/drawing/2014/main" id="{F67E8171-2E40-EB13-21A9-24C11A16B43A}"/>
              </a:ext>
            </a:extLst>
          </p:cNvPr>
          <p:cNvSpPr>
            <a:spLocks noGrp="1"/>
          </p:cNvSpPr>
          <p:nvPr>
            <p:ph sz="quarter" idx="4"/>
          </p:nvPr>
        </p:nvSpPr>
        <p:spPr>
          <a:xfrm>
            <a:off x="6239868" y="869304"/>
            <a:ext cx="5503254" cy="4203944"/>
          </a:xfrm>
        </p:spPr>
        <p:txBody>
          <a:bodyPr/>
          <a:lstStyle/>
          <a:p>
            <a:r>
              <a:rPr lang="en-US" dirty="0">
                <a:latin typeface="+mn-lt"/>
              </a:rPr>
              <a:t>Use tools and documentation builders to simplify creating and publishing documentation</a:t>
            </a:r>
          </a:p>
          <a:p>
            <a:pPr lvl="1">
              <a:spcBef>
                <a:spcPts val="200"/>
              </a:spcBef>
            </a:pPr>
            <a:r>
              <a:rPr lang="en-US" dirty="0" err="1">
                <a:latin typeface="+mn-lt"/>
                <a:hlinkClick r:id="rId2"/>
              </a:rPr>
              <a:t>Doxygen</a:t>
            </a:r>
            <a:r>
              <a:rPr lang="en-US" dirty="0">
                <a:latin typeface="+mn-lt"/>
              </a:rPr>
              <a:t> for code structure</a:t>
            </a:r>
          </a:p>
          <a:p>
            <a:pPr lvl="1">
              <a:spcBef>
                <a:spcPts val="200"/>
              </a:spcBef>
            </a:pPr>
            <a:r>
              <a:rPr lang="en-US" dirty="0">
                <a:latin typeface="+mn-lt"/>
                <a:hlinkClick r:id="rId3"/>
              </a:rPr>
              <a:t>Sphinx</a:t>
            </a:r>
            <a:r>
              <a:rPr lang="en-US" dirty="0">
                <a:latin typeface="+mn-lt"/>
              </a:rPr>
              <a:t> started for Python, but general</a:t>
            </a:r>
          </a:p>
          <a:p>
            <a:pPr lvl="1">
              <a:spcBef>
                <a:spcPts val="200"/>
              </a:spcBef>
            </a:pPr>
            <a:r>
              <a:rPr lang="en-US" dirty="0">
                <a:latin typeface="+mn-lt"/>
                <a:hlinkClick r:id="rId4"/>
              </a:rPr>
              <a:t>Readthedocs.org</a:t>
            </a:r>
            <a:r>
              <a:rPr lang="en-US" dirty="0">
                <a:latin typeface="+mn-lt"/>
              </a:rPr>
              <a:t> to publish documentation</a:t>
            </a:r>
          </a:p>
          <a:p>
            <a:pPr lvl="1">
              <a:spcBef>
                <a:spcPts val="200"/>
              </a:spcBef>
            </a:pPr>
            <a:r>
              <a:rPr lang="en-US" dirty="0">
                <a:latin typeface="+mn-lt"/>
                <a:hlinkClick r:id="rId5"/>
              </a:rPr>
              <a:t>Markdown</a:t>
            </a:r>
            <a:r>
              <a:rPr lang="en-US" dirty="0">
                <a:latin typeface="+mn-lt"/>
              </a:rPr>
              <a:t> or </a:t>
            </a:r>
            <a:r>
              <a:rPr lang="en-US" dirty="0">
                <a:latin typeface="+mn-lt"/>
                <a:hlinkClick r:id="rId6"/>
              </a:rPr>
              <a:t>RST</a:t>
            </a:r>
            <a:r>
              <a:rPr lang="en-US" dirty="0">
                <a:latin typeface="+mn-lt"/>
              </a:rPr>
              <a:t> are popular and simple markup languages that many doc tools can work with</a:t>
            </a:r>
          </a:p>
          <a:p>
            <a:r>
              <a:rPr lang="en-US" dirty="0">
                <a:latin typeface="+mn-lt"/>
              </a:rPr>
              <a:t>Always keep documentation current</a:t>
            </a:r>
          </a:p>
          <a:p>
            <a:pPr lvl="1">
              <a:spcBef>
                <a:spcPts val="200"/>
              </a:spcBef>
            </a:pPr>
            <a:r>
              <a:rPr lang="en-US" dirty="0">
                <a:latin typeface="+mn-lt"/>
              </a:rPr>
              <a:t>“I’ll do it later” usually doesn’t happen</a:t>
            </a:r>
          </a:p>
          <a:p>
            <a:pPr lvl="1">
              <a:spcBef>
                <a:spcPts val="200"/>
              </a:spcBef>
            </a:pPr>
            <a:r>
              <a:rPr lang="en-US" dirty="0">
                <a:latin typeface="+mn-lt"/>
              </a:rPr>
              <a:t>Consider requiring documentation updates as part of any PR and check for it in code review (partly automatable)</a:t>
            </a:r>
          </a:p>
          <a:p>
            <a:r>
              <a:rPr lang="en-US" dirty="0">
                <a:latin typeface="+mn-lt"/>
              </a:rPr>
              <a:t>Consider using an approach that allows each code version to have distinct documentation</a:t>
            </a:r>
          </a:p>
          <a:p>
            <a:pPr lvl="1">
              <a:spcBef>
                <a:spcPts val="200"/>
              </a:spcBef>
            </a:pPr>
            <a:r>
              <a:rPr lang="en-US" dirty="0">
                <a:latin typeface="+mn-lt"/>
              </a:rPr>
              <a:t>Avoids decisions about when to update docs</a:t>
            </a:r>
          </a:p>
        </p:txBody>
      </p:sp>
    </p:spTree>
    <p:extLst>
      <p:ext uri="{BB962C8B-B14F-4D97-AF65-F5344CB8AC3E}">
        <p14:creationId xmlns:p14="http://schemas.microsoft.com/office/powerpoint/2010/main" val="1039440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3D5B-0E16-708B-BA1D-638BF2F063BA}"/>
              </a:ext>
            </a:extLst>
          </p:cNvPr>
          <p:cNvSpPr>
            <a:spLocks noGrp="1"/>
          </p:cNvSpPr>
          <p:nvPr>
            <p:ph type="title"/>
          </p:nvPr>
        </p:nvSpPr>
        <p:spPr/>
        <p:txBody>
          <a:bodyPr/>
          <a:lstStyle/>
          <a:p>
            <a:r>
              <a:rPr lang="en-US" dirty="0"/>
              <a:t>Issue Tracking</a:t>
            </a:r>
          </a:p>
        </p:txBody>
      </p:sp>
      <p:sp>
        <p:nvSpPr>
          <p:cNvPr id="3" name="Content Placeholder 2">
            <a:extLst>
              <a:ext uri="{FF2B5EF4-FFF2-40B4-BE49-F238E27FC236}">
                <a16:creationId xmlns:a16="http://schemas.microsoft.com/office/drawing/2014/main" id="{255C7738-6CFD-EA5C-243A-3AA755A63DEE}"/>
              </a:ext>
            </a:extLst>
          </p:cNvPr>
          <p:cNvSpPr>
            <a:spLocks noGrp="1"/>
          </p:cNvSpPr>
          <p:nvPr>
            <p:ph sz="half" idx="2"/>
          </p:nvPr>
        </p:nvSpPr>
        <p:spPr>
          <a:xfrm>
            <a:off x="465014" y="1034847"/>
            <a:ext cx="5506398" cy="4203944"/>
          </a:xfrm>
        </p:spPr>
        <p:txBody>
          <a:bodyPr/>
          <a:lstStyle/>
          <a:p>
            <a:r>
              <a:rPr lang="en-US" dirty="0">
                <a:latin typeface="+mn-lt"/>
              </a:rPr>
              <a:t>An issue is a request for action by a developer community</a:t>
            </a:r>
          </a:p>
          <a:p>
            <a:pPr lvl="1"/>
            <a:r>
              <a:rPr lang="en-US" dirty="0"/>
              <a:t>Bug report (internal or external)</a:t>
            </a:r>
          </a:p>
          <a:p>
            <a:pPr lvl="1"/>
            <a:r>
              <a:rPr lang="en-US" dirty="0"/>
              <a:t>New feature request (internal or external)</a:t>
            </a:r>
          </a:p>
          <a:p>
            <a:pPr lvl="1"/>
            <a:r>
              <a:rPr lang="en-US" dirty="0"/>
              <a:t>Request for help (mostly external)</a:t>
            </a:r>
          </a:p>
          <a:p>
            <a:pPr lvl="2"/>
            <a:r>
              <a:rPr lang="en-US" dirty="0">
                <a:latin typeface="+mn-lt"/>
              </a:rPr>
              <a:t>Often leads to bug report or feature request</a:t>
            </a:r>
          </a:p>
          <a:p>
            <a:r>
              <a:rPr lang="en-US" dirty="0">
                <a:latin typeface="+mn-lt"/>
              </a:rPr>
              <a:t>Creating issues is a kind of documentation</a:t>
            </a:r>
          </a:p>
          <a:p>
            <a:pPr lvl="1"/>
            <a:r>
              <a:rPr lang="en-US" dirty="0"/>
              <a:t>Provides visibility to all interested parties</a:t>
            </a:r>
          </a:p>
          <a:p>
            <a:pPr lvl="1"/>
            <a:r>
              <a:rPr lang="en-US" dirty="0"/>
              <a:t>Helps ensure important things are not forgotten or lost</a:t>
            </a:r>
          </a:p>
          <a:p>
            <a:pPr lvl="2"/>
            <a:r>
              <a:rPr lang="en-US" dirty="0">
                <a:latin typeface="+mn-lt"/>
              </a:rPr>
              <a:t>Useful even to lone developers</a:t>
            </a:r>
          </a:p>
          <a:p>
            <a:pPr lvl="1"/>
            <a:r>
              <a:rPr lang="en-US" dirty="0"/>
              <a:t>Also assist with task prioritization, scheduling, and management</a:t>
            </a:r>
          </a:p>
          <a:p>
            <a:pPr lvl="2"/>
            <a:r>
              <a:rPr lang="en-US" dirty="0">
                <a:latin typeface="+mn-lt"/>
              </a:rPr>
              <a:t>Useful even to lone developers</a:t>
            </a:r>
          </a:p>
        </p:txBody>
      </p:sp>
      <p:sp>
        <p:nvSpPr>
          <p:cNvPr id="4" name="Content Placeholder 3">
            <a:extLst>
              <a:ext uri="{FF2B5EF4-FFF2-40B4-BE49-F238E27FC236}">
                <a16:creationId xmlns:a16="http://schemas.microsoft.com/office/drawing/2014/main" id="{FF270C49-3A79-3E49-01E7-300D5D257B91}"/>
              </a:ext>
            </a:extLst>
          </p:cNvPr>
          <p:cNvSpPr>
            <a:spLocks noGrp="1"/>
          </p:cNvSpPr>
          <p:nvPr>
            <p:ph sz="quarter" idx="4"/>
          </p:nvPr>
        </p:nvSpPr>
        <p:spPr>
          <a:xfrm>
            <a:off x="6239868" y="1034847"/>
            <a:ext cx="5503254" cy="4203944"/>
          </a:xfrm>
        </p:spPr>
        <p:txBody>
          <a:bodyPr/>
          <a:lstStyle/>
          <a:p>
            <a:r>
              <a:rPr lang="en-US" dirty="0">
                <a:latin typeface="+mn-lt"/>
              </a:rPr>
              <a:t>Issues often “start” in email, but shouldn’t remain there</a:t>
            </a:r>
          </a:p>
          <a:p>
            <a:pPr lvl="1"/>
            <a:r>
              <a:rPr lang="en-US" dirty="0">
                <a:latin typeface="+mn-lt"/>
              </a:rPr>
              <a:t>Personal email is not visible to others</a:t>
            </a:r>
          </a:p>
          <a:p>
            <a:pPr lvl="1"/>
            <a:r>
              <a:rPr lang="en-US" dirty="0">
                <a:latin typeface="+mn-lt"/>
              </a:rPr>
              <a:t>Mailing list doesn’t support dealing with issues in an organized and thoughtful way</a:t>
            </a:r>
          </a:p>
          <a:p>
            <a:r>
              <a:rPr lang="en-US" dirty="0">
                <a:latin typeface="+mn-lt"/>
              </a:rPr>
              <a:t>Hosting services (e.g., GitHub, Gitlab) provide a purpose-built issue tracking tool with each repository</a:t>
            </a:r>
          </a:p>
          <a:p>
            <a:pPr lvl="1"/>
            <a:r>
              <a:rPr lang="en-US" dirty="0">
                <a:latin typeface="+mn-lt"/>
              </a:rPr>
              <a:t>Conversations, attachments, etc.</a:t>
            </a:r>
          </a:p>
          <a:p>
            <a:pPr lvl="1"/>
            <a:r>
              <a:rPr lang="en-US" dirty="0">
                <a:latin typeface="+mn-lt"/>
              </a:rPr>
              <a:t>Updates as work progresses</a:t>
            </a:r>
          </a:p>
          <a:p>
            <a:pPr lvl="1"/>
            <a:r>
              <a:rPr lang="en-US" dirty="0">
                <a:latin typeface="+mn-lt"/>
              </a:rPr>
              <a:t>Templating to help ensure good quality issue submissions</a:t>
            </a:r>
          </a:p>
          <a:p>
            <a:pPr lvl="1"/>
            <a:r>
              <a:rPr lang="en-US" dirty="0">
                <a:latin typeface="+mn-lt"/>
              </a:rPr>
              <a:t>Labels to help categorize issues</a:t>
            </a:r>
          </a:p>
          <a:p>
            <a:pPr lvl="1"/>
            <a:r>
              <a:rPr lang="en-US" dirty="0">
                <a:latin typeface="+mn-lt"/>
              </a:rPr>
              <a:t>Assignment of issues to developers</a:t>
            </a:r>
          </a:p>
          <a:p>
            <a:pPr lvl="1"/>
            <a:r>
              <a:rPr lang="en-US" dirty="0">
                <a:latin typeface="+mn-lt"/>
              </a:rPr>
              <a:t>Linking of issues to PRs that resolve them</a:t>
            </a:r>
          </a:p>
        </p:txBody>
      </p:sp>
    </p:spTree>
    <p:extLst>
      <p:ext uri="{BB962C8B-B14F-4D97-AF65-F5344CB8AC3E}">
        <p14:creationId xmlns:p14="http://schemas.microsoft.com/office/powerpoint/2010/main" val="1726591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8021E-28B6-0BEA-1C5B-9AEF6B391D03}"/>
              </a:ext>
            </a:extLst>
          </p:cNvPr>
          <p:cNvSpPr>
            <a:spLocks noGrp="1"/>
          </p:cNvSpPr>
          <p:nvPr>
            <p:ph type="title"/>
          </p:nvPr>
        </p:nvSpPr>
        <p:spPr/>
        <p:txBody>
          <a:bodyPr/>
          <a:lstStyle/>
          <a:p>
            <a:r>
              <a:rPr lang="en-US" dirty="0"/>
              <a:t>Dealing with Issues</a:t>
            </a:r>
          </a:p>
        </p:txBody>
      </p:sp>
      <p:sp>
        <p:nvSpPr>
          <p:cNvPr id="6" name="Text Placeholder 5">
            <a:extLst>
              <a:ext uri="{FF2B5EF4-FFF2-40B4-BE49-F238E27FC236}">
                <a16:creationId xmlns:a16="http://schemas.microsoft.com/office/drawing/2014/main" id="{271B92CE-80D4-45EE-6843-80352B4708BE}"/>
              </a:ext>
            </a:extLst>
          </p:cNvPr>
          <p:cNvSpPr>
            <a:spLocks noGrp="1"/>
          </p:cNvSpPr>
          <p:nvPr>
            <p:ph type="body" idx="1"/>
          </p:nvPr>
        </p:nvSpPr>
        <p:spPr>
          <a:xfrm>
            <a:off x="457200" y="821990"/>
            <a:ext cx="5588582" cy="821190"/>
          </a:xfrm>
        </p:spPr>
        <p:txBody>
          <a:bodyPr/>
          <a:lstStyle/>
          <a:p>
            <a:r>
              <a:rPr lang="en-US" dirty="0"/>
              <a:t>Eliciting “good” issue submissions</a:t>
            </a:r>
          </a:p>
        </p:txBody>
      </p:sp>
      <p:sp>
        <p:nvSpPr>
          <p:cNvPr id="7" name="Content Placeholder 6">
            <a:extLst>
              <a:ext uri="{FF2B5EF4-FFF2-40B4-BE49-F238E27FC236}">
                <a16:creationId xmlns:a16="http://schemas.microsoft.com/office/drawing/2014/main" id="{369EEFF6-DF44-6E1A-9B6A-A36C6096FB8E}"/>
              </a:ext>
            </a:extLst>
          </p:cNvPr>
          <p:cNvSpPr>
            <a:spLocks noGrp="1"/>
          </p:cNvSpPr>
          <p:nvPr>
            <p:ph sz="half" idx="2"/>
          </p:nvPr>
        </p:nvSpPr>
        <p:spPr>
          <a:xfrm>
            <a:off x="457200" y="1643180"/>
            <a:ext cx="5588582" cy="3373229"/>
          </a:xfrm>
        </p:spPr>
        <p:txBody>
          <a:bodyPr/>
          <a:lstStyle/>
          <a:p>
            <a:r>
              <a:rPr lang="en-US" sz="1800" dirty="0"/>
              <a:t>What is minimum information needed?</a:t>
            </a:r>
          </a:p>
          <a:p>
            <a:pPr lvl="1">
              <a:spcBef>
                <a:spcPts val="200"/>
              </a:spcBef>
            </a:pPr>
            <a:r>
              <a:rPr lang="en-US" sz="1600" dirty="0"/>
              <a:t>Software version</a:t>
            </a:r>
          </a:p>
          <a:p>
            <a:pPr lvl="1">
              <a:spcBef>
                <a:spcPts val="200"/>
              </a:spcBef>
            </a:pPr>
            <a:r>
              <a:rPr lang="en-US" sz="1600" dirty="0"/>
              <a:t>Platform</a:t>
            </a:r>
          </a:p>
          <a:p>
            <a:pPr lvl="1">
              <a:spcBef>
                <a:spcPts val="200"/>
              </a:spcBef>
            </a:pPr>
            <a:r>
              <a:rPr lang="en-US" sz="1600" dirty="0"/>
              <a:t>Configuration (e.g., build options, etc.)</a:t>
            </a:r>
          </a:p>
          <a:p>
            <a:pPr lvl="1">
              <a:spcBef>
                <a:spcPts val="200"/>
              </a:spcBef>
            </a:pPr>
            <a:r>
              <a:rPr lang="en-US" sz="1600" dirty="0"/>
              <a:t>Min reproducible case (where applicable)</a:t>
            </a:r>
          </a:p>
          <a:p>
            <a:pPr lvl="1">
              <a:spcBef>
                <a:spcPts val="200"/>
              </a:spcBef>
            </a:pPr>
            <a:r>
              <a:rPr lang="en-US" sz="1600" dirty="0"/>
              <a:t>What did you try? What was the result? What did you expect?</a:t>
            </a:r>
          </a:p>
          <a:p>
            <a:pPr lvl="1">
              <a:spcBef>
                <a:spcPts val="200"/>
              </a:spcBef>
            </a:pPr>
            <a:r>
              <a:rPr lang="en-US" sz="1600" dirty="0"/>
              <a:t>Severity</a:t>
            </a:r>
          </a:p>
          <a:p>
            <a:pPr lvl="1">
              <a:spcBef>
                <a:spcPts val="200"/>
              </a:spcBef>
            </a:pPr>
            <a:r>
              <a:rPr lang="en-US" sz="1600" dirty="0"/>
              <a:t>Workarounds</a:t>
            </a:r>
          </a:p>
          <a:p>
            <a:pPr>
              <a:spcBef>
                <a:spcPts val="800"/>
              </a:spcBef>
            </a:pPr>
            <a:r>
              <a:rPr lang="en-US" sz="1800" dirty="0"/>
              <a:t>One issue submission should cover one thing</a:t>
            </a:r>
          </a:p>
          <a:p>
            <a:pPr lvl="1">
              <a:spcBef>
                <a:spcPts val="200"/>
              </a:spcBef>
            </a:pPr>
            <a:r>
              <a:rPr lang="en-US" sz="1600" dirty="0"/>
              <a:t>Multiple issues should be in separate submissions</a:t>
            </a:r>
          </a:p>
          <a:p>
            <a:pPr>
              <a:spcBef>
                <a:spcPts val="800"/>
              </a:spcBef>
            </a:pPr>
            <a:r>
              <a:rPr lang="en-US" sz="1800" dirty="0"/>
              <a:t>Implement a template to guide submissions</a:t>
            </a:r>
          </a:p>
          <a:p>
            <a:pPr>
              <a:spcBef>
                <a:spcPts val="800"/>
              </a:spcBef>
            </a:pPr>
            <a:r>
              <a:rPr lang="en-US" sz="1800" dirty="0"/>
              <a:t>Different templates for different types of issues</a:t>
            </a:r>
          </a:p>
          <a:p>
            <a:pPr lvl="1">
              <a:spcBef>
                <a:spcPts val="200"/>
              </a:spcBef>
            </a:pPr>
            <a:r>
              <a:rPr lang="en-US" sz="1600" dirty="0"/>
              <a:t>E.g., bug reports vs feature requests</a:t>
            </a:r>
          </a:p>
        </p:txBody>
      </p:sp>
      <p:sp>
        <p:nvSpPr>
          <p:cNvPr id="8" name="Text Placeholder 7">
            <a:extLst>
              <a:ext uri="{FF2B5EF4-FFF2-40B4-BE49-F238E27FC236}">
                <a16:creationId xmlns:a16="http://schemas.microsoft.com/office/drawing/2014/main" id="{AEACA1DD-F821-89EB-7B11-932FA178CB56}"/>
              </a:ext>
            </a:extLst>
          </p:cNvPr>
          <p:cNvSpPr>
            <a:spLocks noGrp="1"/>
          </p:cNvSpPr>
          <p:nvPr>
            <p:ph type="body" sz="quarter" idx="3"/>
          </p:nvPr>
        </p:nvSpPr>
        <p:spPr>
          <a:xfrm>
            <a:off x="6218914" y="821990"/>
            <a:ext cx="5531934" cy="821190"/>
          </a:xfrm>
        </p:spPr>
        <p:txBody>
          <a:bodyPr/>
          <a:lstStyle/>
          <a:p>
            <a:r>
              <a:rPr lang="en-US" dirty="0"/>
              <a:t>Addressing issue submissions</a:t>
            </a:r>
          </a:p>
        </p:txBody>
      </p:sp>
      <p:sp>
        <p:nvSpPr>
          <p:cNvPr id="9" name="Content Placeholder 8">
            <a:extLst>
              <a:ext uri="{FF2B5EF4-FFF2-40B4-BE49-F238E27FC236}">
                <a16:creationId xmlns:a16="http://schemas.microsoft.com/office/drawing/2014/main" id="{D1B603E5-F4BD-D46D-FB4F-F57BDE32FEB0}"/>
              </a:ext>
            </a:extLst>
          </p:cNvPr>
          <p:cNvSpPr>
            <a:spLocks noGrp="1"/>
          </p:cNvSpPr>
          <p:nvPr>
            <p:ph sz="quarter" idx="4"/>
          </p:nvPr>
        </p:nvSpPr>
        <p:spPr>
          <a:xfrm>
            <a:off x="6218914" y="1643180"/>
            <a:ext cx="5531934" cy="3373229"/>
          </a:xfrm>
        </p:spPr>
        <p:txBody>
          <a:bodyPr/>
          <a:lstStyle/>
          <a:p>
            <a:r>
              <a:rPr lang="en-US" sz="1800" dirty="0"/>
              <a:t>Triage the submission</a:t>
            </a:r>
          </a:p>
          <a:p>
            <a:pPr lvl="1">
              <a:spcBef>
                <a:spcPts val="200"/>
              </a:spcBef>
            </a:pPr>
            <a:r>
              <a:rPr lang="en-US" sz="1600" dirty="0"/>
              <a:t>Bug or feature request?</a:t>
            </a:r>
          </a:p>
          <a:p>
            <a:pPr lvl="1">
              <a:spcBef>
                <a:spcPts val="200"/>
              </a:spcBef>
            </a:pPr>
            <a:r>
              <a:rPr lang="en-US" sz="1600" dirty="0"/>
              <a:t>How significant is it? How urgent is a response?</a:t>
            </a:r>
          </a:p>
          <a:p>
            <a:pPr lvl="1">
              <a:spcBef>
                <a:spcPts val="200"/>
              </a:spcBef>
            </a:pPr>
            <a:r>
              <a:rPr lang="en-US" sz="1600" dirty="0"/>
              <a:t>For bugs, you need to be able to reproduce the problem</a:t>
            </a:r>
          </a:p>
          <a:p>
            <a:pPr lvl="1">
              <a:spcBef>
                <a:spcPts val="200"/>
              </a:spcBef>
            </a:pPr>
            <a:r>
              <a:rPr lang="en-US" sz="1600" dirty="0"/>
              <a:t>You may have to ask additional questions</a:t>
            </a:r>
          </a:p>
          <a:p>
            <a:pPr lvl="1">
              <a:spcBef>
                <a:spcPts val="200"/>
              </a:spcBef>
            </a:pPr>
            <a:r>
              <a:rPr lang="en-US" sz="1600" dirty="0"/>
              <a:t>Label the issue according to your team standards</a:t>
            </a:r>
          </a:p>
          <a:p>
            <a:pPr>
              <a:spcBef>
                <a:spcPts val="800"/>
              </a:spcBef>
            </a:pPr>
            <a:r>
              <a:rPr lang="en-US" sz="1800" dirty="0"/>
              <a:t>Discuss with your team</a:t>
            </a:r>
          </a:p>
          <a:p>
            <a:pPr lvl="1">
              <a:spcBef>
                <a:spcPts val="200"/>
              </a:spcBef>
            </a:pPr>
            <a:r>
              <a:rPr lang="en-US" sz="1600" dirty="0"/>
              <a:t>Is the feature within the vision? Is it a bug?</a:t>
            </a:r>
          </a:p>
          <a:p>
            <a:pPr lvl="1">
              <a:spcBef>
                <a:spcPts val="200"/>
              </a:spcBef>
            </a:pPr>
            <a:r>
              <a:rPr lang="en-US" sz="1600" dirty="0"/>
              <a:t>Prioritize/schedule</a:t>
            </a:r>
          </a:p>
          <a:p>
            <a:pPr lvl="1">
              <a:spcBef>
                <a:spcPts val="200"/>
              </a:spcBef>
            </a:pPr>
            <a:r>
              <a:rPr lang="en-US" sz="1600" dirty="0"/>
              <a:t>Assign tasks</a:t>
            </a:r>
          </a:p>
          <a:p>
            <a:pPr lvl="1">
              <a:spcBef>
                <a:spcPts val="200"/>
              </a:spcBef>
            </a:pPr>
            <a:r>
              <a:rPr lang="en-US" sz="1600" dirty="0"/>
              <a:t>Document the plan in the issue</a:t>
            </a:r>
          </a:p>
          <a:p>
            <a:pPr>
              <a:spcBef>
                <a:spcPts val="800"/>
              </a:spcBef>
            </a:pPr>
            <a:r>
              <a:rPr lang="en-US" sz="1800" dirty="0"/>
              <a:t>Work the Issue</a:t>
            </a:r>
          </a:p>
          <a:p>
            <a:pPr lvl="1">
              <a:spcBef>
                <a:spcPts val="200"/>
              </a:spcBef>
            </a:pPr>
            <a:r>
              <a:rPr lang="en-US" sz="1600" dirty="0"/>
              <a:t>Document progress in the issue</a:t>
            </a:r>
          </a:p>
          <a:p>
            <a:pPr>
              <a:spcBef>
                <a:spcPts val="800"/>
              </a:spcBef>
            </a:pPr>
            <a:r>
              <a:rPr lang="en-US" sz="1800" dirty="0"/>
              <a:t>Create PR with fix/new feature</a:t>
            </a:r>
          </a:p>
          <a:p>
            <a:pPr lvl="1">
              <a:spcBef>
                <a:spcPts val="200"/>
              </a:spcBef>
            </a:pPr>
            <a:r>
              <a:rPr lang="en-US" sz="1600" dirty="0"/>
              <a:t>Maybe ask submitter to confirm fix/feature</a:t>
            </a:r>
          </a:p>
          <a:p>
            <a:pPr lvl="1">
              <a:spcBef>
                <a:spcPts val="200"/>
              </a:spcBef>
            </a:pPr>
            <a:r>
              <a:rPr lang="en-US" sz="1600" dirty="0"/>
              <a:t>Document resolution, link to PR, note version(s) </a:t>
            </a:r>
          </a:p>
        </p:txBody>
      </p:sp>
    </p:spTree>
    <p:extLst>
      <p:ext uri="{BB962C8B-B14F-4D97-AF65-F5344CB8AC3E}">
        <p14:creationId xmlns:p14="http://schemas.microsoft.com/office/powerpoint/2010/main" val="106086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Agile Software Development</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BA6DBC-D94F-829B-9243-A46A94A936E1}"/>
              </a:ext>
            </a:extLst>
          </p:cNvPr>
          <p:cNvSpPr>
            <a:spLocks noGrp="1"/>
          </p:cNvSpPr>
          <p:nvPr>
            <p:ph type="title"/>
          </p:nvPr>
        </p:nvSpPr>
        <p:spPr/>
        <p:txBody>
          <a:bodyPr/>
          <a:lstStyle/>
          <a:p>
            <a:r>
              <a:rPr lang="en-US" dirty="0"/>
              <a:t>What Agile </a:t>
            </a:r>
            <a:r>
              <a:rPr lang="en-US" i="1" u="sng" dirty="0"/>
              <a:t>Isn’t</a:t>
            </a:r>
            <a:r>
              <a:rPr lang="en-US" dirty="0"/>
              <a:t>, and Why We Use It</a:t>
            </a:r>
          </a:p>
        </p:txBody>
      </p:sp>
      <p:sp>
        <p:nvSpPr>
          <p:cNvPr id="5" name="Content Placeholder 4">
            <a:extLst>
              <a:ext uri="{FF2B5EF4-FFF2-40B4-BE49-F238E27FC236}">
                <a16:creationId xmlns:a16="http://schemas.microsoft.com/office/drawing/2014/main" id="{918902DE-4B6E-33A1-E7B0-927053F073D5}"/>
              </a:ext>
            </a:extLst>
          </p:cNvPr>
          <p:cNvSpPr>
            <a:spLocks noGrp="1"/>
          </p:cNvSpPr>
          <p:nvPr>
            <p:ph sz="half" idx="2"/>
          </p:nvPr>
        </p:nvSpPr>
        <p:spPr/>
        <p:txBody>
          <a:bodyPr/>
          <a:lstStyle/>
          <a:p>
            <a:r>
              <a:rPr lang="en-US" dirty="0">
                <a:uFillTx/>
                <a:latin typeface="+mn-lt"/>
              </a:rPr>
              <a:t>Agile is not a software development lifecycle model</a:t>
            </a:r>
          </a:p>
          <a:p>
            <a:r>
              <a:rPr lang="en-US" dirty="0">
                <a:uFillTx/>
                <a:latin typeface="+mn-lt"/>
              </a:rPr>
              <a:t>Agile is not an excuse to do sloppy work</a:t>
            </a:r>
          </a:p>
          <a:p>
            <a:pPr lvl="1"/>
            <a:r>
              <a:rPr lang="en-US" dirty="0">
                <a:uFillTx/>
              </a:rPr>
              <a:t>It is </a:t>
            </a:r>
            <a:r>
              <a:rPr lang="en-US" i="1" dirty="0">
                <a:uFillTx/>
              </a:rPr>
              <a:t>not “</a:t>
            </a:r>
            <a:r>
              <a:rPr lang="en-US" dirty="0">
                <a:uFillTx/>
              </a:rPr>
              <a:t>I don’t write documentation”</a:t>
            </a:r>
          </a:p>
          <a:p>
            <a:pPr lvl="1"/>
            <a:r>
              <a:rPr lang="en-US" dirty="0">
                <a:uFillTx/>
              </a:rPr>
              <a:t>It is </a:t>
            </a:r>
            <a:r>
              <a:rPr lang="en-US" i="1" dirty="0">
                <a:uFillTx/>
              </a:rPr>
              <a:t>not “</a:t>
            </a:r>
            <a:r>
              <a:rPr lang="en-US" dirty="0">
                <a:uFillTx/>
              </a:rPr>
              <a:t>I don’t do formal requirements, design, or really test…”</a:t>
            </a:r>
          </a:p>
          <a:p>
            <a:r>
              <a:rPr lang="en-US" dirty="0">
                <a:uFillTx/>
                <a:latin typeface="+mn-lt"/>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2"/>
            <a:r>
              <a:rPr lang="en-US" dirty="0">
                <a:uFillTx/>
                <a:latin typeface="+mn-lt"/>
              </a:rPr>
              <a:t>A square is a rectangle, not all rectangles are squares</a:t>
            </a:r>
          </a:p>
        </p:txBody>
      </p:sp>
      <p:sp>
        <p:nvSpPr>
          <p:cNvPr id="6" name="Content Placeholder 5">
            <a:extLst>
              <a:ext uri="{FF2B5EF4-FFF2-40B4-BE49-F238E27FC236}">
                <a16:creationId xmlns:a16="http://schemas.microsoft.com/office/drawing/2014/main" id="{780C6309-97D8-2E81-969C-C6E668917A30}"/>
              </a:ext>
            </a:extLst>
          </p:cNvPr>
          <p:cNvSpPr>
            <a:spLocks noGrp="1"/>
          </p:cNvSpPr>
          <p:nvPr>
            <p:ph sz="quarter" idx="4"/>
          </p:nvPr>
        </p:nvSpPr>
        <p:spPr/>
        <p:txBody>
          <a:bodyPr/>
          <a:lstStyle/>
          <a:p>
            <a:r>
              <a:rPr lang="en-US" dirty="0">
                <a:latin typeface="+mn-lt"/>
              </a:rPr>
              <a:t>Agile fits the research experience better than heavier-weight approaches</a:t>
            </a:r>
          </a:p>
          <a:p>
            <a:pPr lvl="1"/>
            <a:r>
              <a:rPr lang="en-US" dirty="0">
                <a:latin typeface="+mn-lt"/>
              </a:rPr>
              <a:t>Aligns more naturally with how scientific progress is made</a:t>
            </a:r>
          </a:p>
          <a:p>
            <a:r>
              <a:rPr lang="en-US" dirty="0">
                <a:latin typeface="+mn-lt"/>
              </a:rPr>
              <a:t>Agile is well-suited for scientific software efforts (when tailored correctly)</a:t>
            </a:r>
          </a:p>
          <a:p>
            <a:pPr lvl="1"/>
            <a:r>
              <a:rPr lang="en-US" dirty="0">
                <a:latin typeface="+mn-lt"/>
              </a:rPr>
              <a:t>Works well for small teams</a:t>
            </a:r>
          </a:p>
          <a:p>
            <a:pPr lvl="1"/>
            <a:r>
              <a:rPr lang="en-US" dirty="0">
                <a:uFillTx/>
                <a:latin typeface="+mn-lt"/>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209535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Principles</a:t>
            </a:r>
          </a:p>
        </p:txBody>
      </p:sp>
      <p:sp>
        <p:nvSpPr>
          <p:cNvPr id="4" name="Content Placeholder 3"/>
          <p:cNvSpPr>
            <a:spLocks noGrp="1"/>
          </p:cNvSpPr>
          <p:nvPr>
            <p:ph sz="quarter" idx="1"/>
          </p:nvPr>
        </p:nvSpPr>
        <p:spPr>
          <a:xfrm>
            <a:off x="365760" y="1043671"/>
            <a:ext cx="11369809" cy="4047778"/>
          </a:xfrm>
        </p:spPr>
        <p:txBody>
          <a:bodyPr/>
          <a:lstStyle/>
          <a:p>
            <a:r>
              <a:rPr lang="en-US" sz="2000" dirty="0"/>
              <a:t>Limit number of “In Progress” tasks</a:t>
            </a:r>
          </a:p>
          <a:p>
            <a:pPr lvl="1">
              <a:spcBef>
                <a:spcPts val="400"/>
              </a:spcBef>
            </a:pPr>
            <a:r>
              <a:rPr lang="en-US" sz="1800" dirty="0"/>
              <a:t>Must be tuned by each team</a:t>
            </a:r>
          </a:p>
          <a:p>
            <a:pPr lvl="1">
              <a:spcBef>
                <a:spcPts val="400"/>
              </a:spcBef>
            </a:pPr>
            <a:r>
              <a:rPr lang="en-US" sz="1800" dirty="0"/>
              <a:t>Optimize “flexibility vs swap overhead” balance. Prevent overcommitting</a:t>
            </a:r>
          </a:p>
          <a:p>
            <a:pPr lvl="1">
              <a:spcBef>
                <a:spcPts val="400"/>
              </a:spcBef>
            </a:pPr>
            <a:r>
              <a:rPr lang="en-US" sz="1800" dirty="0"/>
              <a:t>Freeway traffic analogy:</a:t>
            </a:r>
          </a:p>
          <a:p>
            <a:pPr lvl="2">
              <a:spcBef>
                <a:spcPts val="200"/>
              </a:spcBef>
            </a:pPr>
            <a:r>
              <a:rPr lang="en-US" sz="1600" dirty="0"/>
              <a:t>Does traffic flow best when fully packed?  No</a:t>
            </a:r>
          </a:p>
          <a:p>
            <a:pPr lvl="2">
              <a:spcBef>
                <a:spcPts val="200"/>
              </a:spcBef>
            </a:pPr>
            <a:r>
              <a:rPr lang="en-US" sz="1600" dirty="0"/>
              <a:t>Same thing with your effectiveness</a:t>
            </a:r>
          </a:p>
          <a:p>
            <a:pPr lvl="1">
              <a:spcBef>
                <a:spcPts val="400"/>
              </a:spcBef>
            </a:pPr>
            <a:r>
              <a:rPr lang="en-US" sz="1800" dirty="0"/>
              <a:t>Common starting point: 2n-1 tasks where n = # team members</a:t>
            </a:r>
          </a:p>
          <a:p>
            <a:pPr lvl="2">
              <a:spcBef>
                <a:spcPts val="400"/>
              </a:spcBef>
            </a:pPr>
            <a:r>
              <a:rPr lang="en-US" sz="1600" dirty="0"/>
              <a:t>Have another task to do when you’re blocked</a:t>
            </a:r>
          </a:p>
          <a:p>
            <a:pPr lvl="2">
              <a:spcBef>
                <a:spcPts val="400"/>
              </a:spcBef>
            </a:pPr>
            <a:r>
              <a:rPr lang="en-US" sz="1600" dirty="0"/>
              <a:t>Minus one to encourage helping someone else with a challenging task</a:t>
            </a:r>
          </a:p>
          <a:p>
            <a:r>
              <a:rPr lang="en-US" sz="2000" dirty="0"/>
              <a:t>Productivity improvement </a:t>
            </a:r>
          </a:p>
          <a:p>
            <a:pPr lvl="1">
              <a:spcBef>
                <a:spcPts val="400"/>
              </a:spcBef>
            </a:pPr>
            <a:r>
              <a:rPr lang="en-US" sz="1800" dirty="0"/>
              <a:t>Productivity weakness exposed as bottleneck.  Team must identify and fix the bottleneck</a:t>
            </a:r>
          </a:p>
          <a:p>
            <a:pPr lvl="1">
              <a:spcBef>
                <a:spcPts val="400"/>
              </a:spcBef>
            </a:pPr>
            <a:r>
              <a:rPr lang="en-US" sz="1800" dirty="0"/>
              <a:t>Effective in R&amp;D setting.  Avoids a deadline-based approach.  Deadlines are dealt with in a different way</a:t>
            </a:r>
          </a:p>
          <a:p>
            <a:r>
              <a:rPr lang="en-US" sz="2000" dirty="0"/>
              <a:t>Spend time consulting board regularly</a:t>
            </a:r>
          </a:p>
          <a:p>
            <a:pPr lvl="1">
              <a:spcBef>
                <a:spcPts val="400"/>
              </a:spcBef>
            </a:pPr>
            <a:r>
              <a:rPr lang="en-US" sz="1800" dirty="0"/>
              <a:t>Brings focus</a:t>
            </a:r>
          </a:p>
          <a:p>
            <a:pPr lvl="1">
              <a:spcBef>
                <a:spcPts val="400"/>
              </a:spcBef>
            </a:pPr>
            <a:r>
              <a:rPr lang="en-US" sz="1800" dirty="0"/>
              <a:t>Enables reflection, retrospection</a:t>
            </a:r>
          </a:p>
          <a:p>
            <a:pPr lvl="1">
              <a:spcBef>
                <a:spcPts val="400"/>
              </a:spcBef>
            </a:pPr>
            <a:r>
              <a:rPr lang="en-US" sz="1800" dirty="0"/>
              <a:t>Use slack time effectively</a:t>
            </a:r>
          </a:p>
          <a:p>
            <a:pPr lvl="1">
              <a:spcBef>
                <a:spcPts val="400"/>
              </a:spcBef>
            </a:pPr>
            <a:r>
              <a:rPr lang="en-US" sz="1800" dirty="0"/>
              <a:t>Steers towards previously started tasks</a:t>
            </a:r>
          </a:p>
          <a:p>
            <a:pPr lvl="1">
              <a:spcBef>
                <a:spcPts val="400"/>
              </a:spcBef>
            </a:pPr>
            <a:r>
              <a:rPr lang="en-US" sz="1800" dirty="0"/>
              <a:t>When you get out of the habit, start up again</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59B5B-2B56-8EAA-4FAF-9A57B403B3FF}"/>
              </a:ext>
            </a:extLst>
          </p:cNvPr>
          <p:cNvSpPr>
            <a:spLocks noGrp="1"/>
          </p:cNvSpPr>
          <p:nvPr>
            <p:ph type="title"/>
          </p:nvPr>
        </p:nvSpPr>
        <p:spPr/>
        <p:txBody>
          <a:bodyPr/>
          <a:lstStyle/>
          <a:p>
            <a:r>
              <a:rPr lang="en-US" dirty="0"/>
              <a:t>Advantages of Code/Project Hosting Platforms</a:t>
            </a:r>
          </a:p>
        </p:txBody>
      </p:sp>
      <p:sp>
        <p:nvSpPr>
          <p:cNvPr id="3" name="Content Placeholder 2">
            <a:extLst>
              <a:ext uri="{FF2B5EF4-FFF2-40B4-BE49-F238E27FC236}">
                <a16:creationId xmlns:a16="http://schemas.microsoft.com/office/drawing/2014/main" id="{ABB9BBBE-BAA7-7CAF-BEDB-AF6955B32254}"/>
              </a:ext>
            </a:extLst>
          </p:cNvPr>
          <p:cNvSpPr>
            <a:spLocks noGrp="1"/>
          </p:cNvSpPr>
          <p:nvPr>
            <p:ph idx="1"/>
          </p:nvPr>
        </p:nvSpPr>
        <p:spPr/>
        <p:txBody>
          <a:bodyPr/>
          <a:lstStyle/>
          <a:p>
            <a:r>
              <a:rPr lang="en-US" dirty="0"/>
              <a:t>These platforms bring together many useful tools for software or document development</a:t>
            </a:r>
          </a:p>
          <a:p>
            <a:pPr lvl="1"/>
            <a:r>
              <a:rPr lang="en-US" dirty="0"/>
              <a:t>E.g., GitHub, GitLab, </a:t>
            </a:r>
            <a:r>
              <a:rPr lang="en-US" dirty="0" err="1"/>
              <a:t>BitBucket</a:t>
            </a:r>
            <a:r>
              <a:rPr lang="en-US" dirty="0"/>
              <a:t>, etc.</a:t>
            </a:r>
          </a:p>
          <a:p>
            <a:pPr lvl="1"/>
            <a:r>
              <a:rPr lang="en-US" dirty="0"/>
              <a:t>Useful for teams or individuals</a:t>
            </a:r>
          </a:p>
          <a:p>
            <a:pPr lvl="1"/>
            <a:r>
              <a:rPr lang="en-US" dirty="0"/>
              <a:t>Repositories may be public or private</a:t>
            </a:r>
          </a:p>
          <a:p>
            <a:pPr lvl="1"/>
            <a:r>
              <a:rPr lang="en-US" dirty="0"/>
              <a:t>May be hosted in the cloud or locally</a:t>
            </a:r>
          </a:p>
          <a:p>
            <a:pPr lvl="1"/>
            <a:r>
              <a:rPr lang="en-US" dirty="0"/>
              <a:t>Professionally maintained, backed up, etc. (hopefully)</a:t>
            </a:r>
          </a:p>
          <a:p>
            <a:r>
              <a:rPr lang="en-US" dirty="0"/>
              <a:t>Tools include: version control, issue tracking, pull/merge requests, Kanban boards, wikis, discussion boards, automated actions (e.g., continuous integration testing), website hosting, APIs for further automation and integration with third-party services/tools</a:t>
            </a:r>
          </a:p>
        </p:txBody>
      </p:sp>
    </p:spTree>
    <p:extLst>
      <p:ext uri="{BB962C8B-B14F-4D97-AF65-F5344CB8AC3E}">
        <p14:creationId xmlns:p14="http://schemas.microsoft.com/office/powerpoint/2010/main" val="166922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t>Document design and purpose, not mechanics.</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402044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C0A39-16BE-A41E-CFAA-6D73F781C09D}"/>
              </a:ext>
            </a:extLst>
          </p:cNvPr>
          <p:cNvSpPr>
            <a:spLocks noGrp="1"/>
          </p:cNvSpPr>
          <p:nvPr>
            <p:ph type="title"/>
          </p:nvPr>
        </p:nvSpPr>
        <p:spPr/>
        <p:txBody>
          <a:bodyPr/>
          <a:lstStyle/>
          <a:p>
            <a:r>
              <a:rPr lang="en-US" dirty="0"/>
              <a:t>Recap and Closing</a:t>
            </a:r>
          </a:p>
        </p:txBody>
      </p:sp>
    </p:spTree>
    <p:extLst>
      <p:ext uri="{BB962C8B-B14F-4D97-AF65-F5344CB8AC3E}">
        <p14:creationId xmlns:p14="http://schemas.microsoft.com/office/powerpoint/2010/main" val="78081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235266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solidFill>
                  <a:schemeClr val="tx2"/>
                </a:solidFill>
              </a:rPr>
              <a:t>Make names consistent, distinctive, and meaningful.</a:t>
            </a:r>
          </a:p>
          <a:p>
            <a:pPr marL="688975" lvl="1" indent="-342900">
              <a:spcBef>
                <a:spcPts val="200"/>
              </a:spcBef>
              <a:buFont typeface="+mj-lt"/>
              <a:buAutoNum type="alphaLcPeriod"/>
            </a:pPr>
            <a:r>
              <a:rPr lang="en-US" dirty="0">
                <a:solidFill>
                  <a:schemeClr val="tx2"/>
                </a:solidFill>
              </a:rPr>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solidFill>
                  <a:schemeClr val="tx2"/>
                </a:solidFill>
              </a:rPr>
              <a:t>Make incremental changes.</a:t>
            </a:r>
          </a:p>
          <a:p>
            <a:pPr marL="688975" lvl="1" indent="-342900">
              <a:spcBef>
                <a:spcPts val="200"/>
              </a:spcBef>
              <a:buFont typeface="+mj-lt"/>
              <a:buAutoNum type="alphaLcPeriod"/>
            </a:pPr>
            <a:r>
              <a:rPr lang="en-US" dirty="0">
                <a:solidFill>
                  <a:schemeClr val="tx2"/>
                </a:solidFill>
              </a:rPr>
              <a:t>Work in small steps with frequent feedback and course correction.</a:t>
            </a:r>
          </a:p>
          <a:p>
            <a:pPr marL="688975" lvl="1" indent="-342900">
              <a:spcBef>
                <a:spcPts val="200"/>
              </a:spcBef>
              <a:buFont typeface="+mj-lt"/>
              <a:buAutoNum type="alphaLcPeriod"/>
            </a:pPr>
            <a:r>
              <a:rPr lang="en-US" dirty="0">
                <a:solidFill>
                  <a:schemeClr val="tx2"/>
                </a:solidFill>
              </a:rPr>
              <a:t>Use a version control system.</a:t>
            </a:r>
          </a:p>
          <a:p>
            <a:pPr marL="688975" lvl="1" indent="-342900">
              <a:spcBef>
                <a:spcPts val="200"/>
              </a:spcBef>
              <a:buFont typeface="+mj-lt"/>
              <a:buAutoNum type="alphaLcPeriod"/>
            </a:pPr>
            <a:r>
              <a:rPr lang="en-US" dirty="0">
                <a:solidFill>
                  <a:schemeClr val="tx2"/>
                </a:solidFill>
              </a:rPr>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solidFill>
                  <a:schemeClr val="tx2"/>
                </a:solidFill>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30465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solidFill>
                  <a:schemeClr val="tx2"/>
                </a:solidFill>
              </a:rPr>
              <a:t>Document design and purpose, not mechanics.</a:t>
            </a:r>
          </a:p>
          <a:p>
            <a:pPr marL="688975" lvl="1" indent="-342900">
              <a:spcBef>
                <a:spcPts val="200"/>
              </a:spcBef>
              <a:buFont typeface="+mj-lt"/>
              <a:buAutoNum type="alphaLcPeriod"/>
            </a:pPr>
            <a:r>
              <a:rPr lang="en-US" dirty="0">
                <a:solidFill>
                  <a:schemeClr val="tx2"/>
                </a:solidFill>
              </a:rPr>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solidFill>
                  <a:schemeClr val="tx2"/>
                </a:solidFill>
              </a:rPr>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solidFill>
                  <a:schemeClr val="tx2"/>
                </a:solidFill>
              </a:rPr>
              <a:t>Collaborate.</a:t>
            </a:r>
          </a:p>
          <a:p>
            <a:pPr marL="688975" lvl="1" indent="-342900">
              <a:spcBef>
                <a:spcPts val="200"/>
              </a:spcBef>
              <a:buFont typeface="+mj-lt"/>
              <a:buAutoNum type="alphaLcPeriod"/>
            </a:pPr>
            <a:r>
              <a:rPr lang="en-US" dirty="0">
                <a:solidFill>
                  <a:schemeClr val="tx2"/>
                </a:solidFill>
              </a:rPr>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solidFill>
                  <a:schemeClr val="tx2"/>
                </a:solidFill>
              </a:rPr>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58836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chemeClr val="tx2"/>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a:t>
            </a:r>
            <a:r>
              <a:rPr lang="en-US" dirty="0">
                <a:solidFill>
                  <a:schemeClr val="bg1">
                    <a:lumMod val="50000"/>
                  </a:schemeClr>
                </a:solidFill>
              </a:rPr>
              <a:t>to save space</a:t>
            </a:r>
            <a:r>
              <a:rPr lang="en-US" b="0" i="0" dirty="0">
                <a:solidFill>
                  <a:schemeClr val="bg1">
                    <a:lumMod val="50000"/>
                  </a:schemeClr>
                </a:solidFill>
                <a:effectLst/>
              </a:rPr>
              <a:t>)</a:t>
            </a:r>
          </a:p>
          <a:p>
            <a:pPr marL="800100" lvl="1" indent="-342900" algn="l">
              <a:spcBef>
                <a:spcPts val="200"/>
              </a:spcBef>
              <a:buFont typeface="+mj-lt"/>
              <a:buAutoNum type="alphaLcPeriod"/>
            </a:pPr>
            <a:r>
              <a:rPr lang="en-US" b="0" i="0" dirty="0">
                <a:solidFill>
                  <a:schemeClr val="tx2"/>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chemeClr val="tx2"/>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chemeClr val="tx2"/>
                </a:solidFill>
                <a:effectLst/>
              </a:rPr>
              <a:t>Place a brief explanatory comment at the start of every program.</a:t>
            </a:r>
          </a:p>
          <a:p>
            <a:pPr marL="800100" lvl="1" indent="-342900" algn="l">
              <a:spcBef>
                <a:spcPts val="200"/>
              </a:spcBef>
              <a:buFont typeface="+mj-lt"/>
              <a:buAutoNum type="alphaLcPeriod"/>
            </a:pPr>
            <a:r>
              <a:rPr lang="en-US" b="0" i="0" dirty="0">
                <a:solidFill>
                  <a:schemeClr val="tx2"/>
                </a:solidFill>
                <a:effectLst/>
              </a:rPr>
              <a:t>Decompose programs into functions.</a:t>
            </a:r>
          </a:p>
          <a:p>
            <a:pPr marL="800100" lvl="1" indent="-342900" algn="l">
              <a:spcBef>
                <a:spcPts val="200"/>
              </a:spcBef>
              <a:buFont typeface="+mj-lt"/>
              <a:buAutoNum type="alphaLcPeriod"/>
            </a:pPr>
            <a:r>
              <a:rPr lang="en-US" b="0" i="0" dirty="0">
                <a:solidFill>
                  <a:schemeClr val="tx2"/>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chemeClr val="tx2"/>
                </a:solidFill>
                <a:effectLst/>
              </a:rPr>
              <a:t>Give functions and variables meaningful names.</a:t>
            </a:r>
          </a:p>
          <a:p>
            <a:pPr marL="800100" lvl="1" indent="-342900" algn="l">
              <a:spcBef>
                <a:spcPts val="200"/>
              </a:spcBef>
              <a:buFont typeface="+mj-lt"/>
              <a:buAutoNum type="alphaLcPeriod"/>
            </a:pPr>
            <a:r>
              <a:rPr lang="en-US" b="0" i="0" dirty="0">
                <a:solidFill>
                  <a:schemeClr val="tx2"/>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2814492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chemeClr val="tx2"/>
                </a:solidFill>
                <a:effectLst/>
              </a:rPr>
              <a:t>Create a shared "to-do" list for the project.</a:t>
            </a:r>
          </a:p>
          <a:p>
            <a:pPr marL="800100" lvl="1" indent="-342900" algn="l">
              <a:spcBef>
                <a:spcPts val="200"/>
              </a:spcBef>
              <a:buFont typeface="+mj-lt"/>
              <a:buAutoNum type="alphaLcPeriod"/>
            </a:pPr>
            <a:r>
              <a:rPr lang="en-US" b="0" i="0" dirty="0">
                <a:solidFill>
                  <a:schemeClr val="tx2"/>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chemeClr val="tx2"/>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chemeClr val="tx2"/>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chemeClr val="tx2"/>
                </a:solidFill>
                <a:effectLst/>
              </a:rPr>
              <a:t>Keep changes small.</a:t>
            </a:r>
          </a:p>
          <a:p>
            <a:pPr marL="800100" lvl="1" indent="-342900" algn="l">
              <a:spcBef>
                <a:spcPts val="200"/>
              </a:spcBef>
              <a:buFont typeface="+mj-lt"/>
              <a:buAutoNum type="alphaLcPeriod"/>
            </a:pPr>
            <a:r>
              <a:rPr lang="en-US" b="0" i="0" dirty="0">
                <a:solidFill>
                  <a:schemeClr val="tx2"/>
                </a:solidFill>
                <a:effectLst/>
              </a:rPr>
              <a:t>Share changes frequently.</a:t>
            </a:r>
          </a:p>
          <a:p>
            <a:pPr marL="800100" lvl="1" indent="-342900" algn="l">
              <a:spcBef>
                <a:spcPts val="200"/>
              </a:spcBef>
              <a:buFont typeface="+mj-lt"/>
              <a:buAutoNum type="alphaLcPeriod"/>
            </a:pPr>
            <a:r>
              <a:rPr lang="en-US" b="0" i="0" dirty="0">
                <a:solidFill>
                  <a:schemeClr val="tx2"/>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chemeClr val="tx2"/>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chemeClr val="tx2"/>
                </a:solidFill>
                <a:effectLst/>
              </a:rPr>
              <a:t>Use a version control system.</a:t>
            </a:r>
          </a:p>
        </p:txBody>
      </p:sp>
    </p:spTree>
    <p:extLst>
      <p:ext uri="{BB962C8B-B14F-4D97-AF65-F5344CB8AC3E}">
        <p14:creationId xmlns:p14="http://schemas.microsoft.com/office/powerpoint/2010/main" val="2994961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a:t>
            </a:r>
            <a:r>
              <a:rPr lang="en-US" dirty="0">
                <a:hlinkClick r:id="rId2" action="ppaction://hlinksldjump"/>
              </a:rPr>
              <a:t>CII Best Practices</a:t>
            </a:r>
            <a:r>
              <a:rPr lang="en-US" dirty="0"/>
              <a:t>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a:t>
            </a:r>
          </a:p>
        </p:txBody>
      </p:sp>
    </p:spTree>
    <p:extLst>
      <p:ext uri="{BB962C8B-B14F-4D97-AF65-F5344CB8AC3E}">
        <p14:creationId xmlns:p14="http://schemas.microsoft.com/office/powerpoint/2010/main" val="1556123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a:p>
            <a:pPr marL="0" indent="0">
              <a:lnSpc>
                <a:spcPct val="100000"/>
              </a:lnSpc>
              <a:spcBef>
                <a:spcPts val="2400"/>
              </a:spcBef>
              <a:buNone/>
            </a:pPr>
            <a:r>
              <a:rPr lang="en-US" sz="2800" dirty="0"/>
              <a:t>The most important beneficiary of your software engineering efforts is your </a:t>
            </a:r>
            <a:r>
              <a:rPr lang="en-US" sz="2800" b="1" dirty="0"/>
              <a:t>future self!</a:t>
            </a:r>
          </a:p>
        </p:txBody>
      </p:sp>
    </p:spTree>
    <p:extLst>
      <p:ext uri="{BB962C8B-B14F-4D97-AF65-F5344CB8AC3E}">
        <p14:creationId xmlns:p14="http://schemas.microsoft.com/office/powerpoint/2010/main" val="2927464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1568282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54FD-6237-0516-3424-5DC67FE0658A}"/>
              </a:ext>
            </a:extLst>
          </p:cNvPr>
          <p:cNvSpPr>
            <a:spLocks noGrp="1"/>
          </p:cNvSpPr>
          <p:nvPr>
            <p:ph type="title"/>
          </p:nvPr>
        </p:nvSpPr>
        <p:spPr/>
        <p:txBody>
          <a:bodyPr/>
          <a:lstStyle/>
          <a:p>
            <a:r>
              <a:rPr lang="en-US" dirty="0"/>
              <a:t>Help is Not Far Away!</a:t>
            </a:r>
          </a:p>
        </p:txBody>
      </p:sp>
      <p:sp>
        <p:nvSpPr>
          <p:cNvPr id="3" name="Content Placeholder 2">
            <a:extLst>
              <a:ext uri="{FF2B5EF4-FFF2-40B4-BE49-F238E27FC236}">
                <a16:creationId xmlns:a16="http://schemas.microsoft.com/office/drawing/2014/main" id="{3E922C4A-43B4-2525-A69F-EF91E5F3E7FD}"/>
              </a:ext>
            </a:extLst>
          </p:cNvPr>
          <p:cNvSpPr>
            <a:spLocks noGrp="1"/>
          </p:cNvSpPr>
          <p:nvPr>
            <p:ph idx="1"/>
          </p:nvPr>
        </p:nvSpPr>
        <p:spPr>
          <a:xfrm>
            <a:off x="365760" y="862370"/>
            <a:ext cx="11369809" cy="4047778"/>
          </a:xfrm>
        </p:spPr>
        <p:txBody>
          <a:bodyPr/>
          <a:lstStyle/>
          <a:p>
            <a:r>
              <a:rPr lang="en-US" sz="2000" dirty="0"/>
              <a:t>Links within this presentation</a:t>
            </a:r>
          </a:p>
          <a:p>
            <a:r>
              <a:rPr lang="en-US" sz="2000" dirty="0">
                <a:hlinkClick r:id="rId2"/>
              </a:rPr>
              <a:t>https://bssw.io</a:t>
            </a:r>
            <a:endParaRPr lang="en-US" sz="2000" dirty="0"/>
          </a:p>
          <a:p>
            <a:pPr lvl="1"/>
            <a:r>
              <a:rPr lang="en-US" sz="1800" dirty="0"/>
              <a:t>If you know of useful resources that we don’t have, tell us! (via an </a:t>
            </a:r>
            <a:r>
              <a:rPr lang="en-US" sz="1800" dirty="0">
                <a:hlinkClick r:id="rId3"/>
              </a:rPr>
              <a:t>issue</a:t>
            </a:r>
            <a:r>
              <a:rPr lang="en-US" sz="1800" dirty="0"/>
              <a:t>)</a:t>
            </a:r>
          </a:p>
          <a:p>
            <a:pPr lvl="1"/>
            <a:r>
              <a:rPr lang="en-US" sz="1800" dirty="0"/>
              <a:t>Sign up for monthly digest: </a:t>
            </a:r>
            <a:r>
              <a:rPr lang="en-US" sz="1800" dirty="0">
                <a:hlinkClick r:id="rId4"/>
              </a:rPr>
              <a:t>https://bssw.io/pages/receive-our-email-digest (1</a:t>
            </a:r>
            <a:r>
              <a:rPr lang="en-US" sz="1800" dirty="0"/>
              <a:t> msg/</a:t>
            </a:r>
            <a:r>
              <a:rPr lang="en-US" sz="1800" dirty="0" err="1"/>
              <a:t>mo</a:t>
            </a:r>
            <a:r>
              <a:rPr lang="en-US" sz="1800" dirty="0"/>
              <a:t>, </a:t>
            </a:r>
            <a:r>
              <a:rPr lang="en-US" sz="1800" dirty="0" err="1"/>
              <a:t>BSSw</a:t>
            </a:r>
            <a:r>
              <a:rPr lang="en-US" sz="1800" dirty="0"/>
              <a:t> Fellowship info)</a:t>
            </a:r>
          </a:p>
          <a:p>
            <a:r>
              <a:rPr lang="en-US" sz="2000" dirty="0" err="1">
                <a:hlinkClick r:id="rId5"/>
              </a:rPr>
              <a:t>BSSw</a:t>
            </a:r>
            <a:r>
              <a:rPr lang="en-US" sz="2000" dirty="0">
                <a:hlinkClick r:id="rId5"/>
              </a:rPr>
              <a:t> tutorials</a:t>
            </a:r>
            <a:r>
              <a:rPr lang="en-US" sz="2000" dirty="0"/>
              <a:t> (videos of recent tutorials available)</a:t>
            </a:r>
          </a:p>
          <a:p>
            <a:r>
              <a:rPr lang="en-US" sz="2000" dirty="0">
                <a:hlinkClick r:id="rId6"/>
              </a:rPr>
              <a:t>HPC Best Practices webinar series</a:t>
            </a:r>
            <a:r>
              <a:rPr lang="en-US" sz="2000" dirty="0"/>
              <a:t> (&gt; </a:t>
            </a:r>
            <a:r>
              <a:rPr lang="en-US" sz="2000"/>
              <a:t>70 webinars)</a:t>
            </a:r>
            <a:endParaRPr lang="en-US" sz="2000" dirty="0"/>
          </a:p>
          <a:p>
            <a:pPr lvl="1"/>
            <a:r>
              <a:rPr lang="en-US" sz="1800" dirty="0"/>
              <a:t>Sign up for mailing list: </a:t>
            </a:r>
            <a:r>
              <a:rPr lang="en-US" sz="1800" dirty="0">
                <a:hlinkClick r:id="rId7"/>
              </a:rPr>
              <a:t>http://eepurl.com/cQCyJ5</a:t>
            </a:r>
            <a:r>
              <a:rPr lang="en-US" sz="1800" dirty="0"/>
              <a:t> (1-2 </a:t>
            </a:r>
            <a:r>
              <a:rPr lang="en-US" sz="1800" dirty="0" err="1"/>
              <a:t>msgs</a:t>
            </a:r>
            <a:r>
              <a:rPr lang="en-US" sz="1800" dirty="0"/>
              <a:t>/</a:t>
            </a:r>
            <a:r>
              <a:rPr lang="en-US" sz="1800" dirty="0" err="1"/>
              <a:t>mo</a:t>
            </a:r>
            <a:r>
              <a:rPr lang="en-US" sz="1800" dirty="0"/>
              <a:t>)</a:t>
            </a:r>
          </a:p>
          <a:p>
            <a:r>
              <a:rPr lang="en-US" sz="2000" dirty="0">
                <a:hlinkClick r:id="rId8"/>
              </a:rPr>
              <a:t>Software Sustainability Institute </a:t>
            </a:r>
            <a:r>
              <a:rPr lang="en-US" sz="2000" dirty="0"/>
              <a:t>(UK)</a:t>
            </a:r>
          </a:p>
          <a:p>
            <a:pPr lvl="1"/>
            <a:r>
              <a:rPr lang="en-US" sz="1800" dirty="0"/>
              <a:t>Blogs, events, guides, etc.</a:t>
            </a:r>
          </a:p>
          <a:p>
            <a:r>
              <a:rPr lang="en-US" sz="2000" dirty="0">
                <a:hlinkClick r:id="rId9"/>
              </a:rPr>
              <a:t>US-RSE</a:t>
            </a:r>
            <a:endParaRPr lang="en-US" sz="2000" dirty="0"/>
          </a:p>
          <a:p>
            <a:pPr lvl="1"/>
            <a:r>
              <a:rPr lang="en-US" sz="1800" dirty="0"/>
              <a:t>Blogs, events, webinars, community</a:t>
            </a:r>
          </a:p>
          <a:p>
            <a:r>
              <a:rPr lang="en-US" sz="2000" dirty="0"/>
              <a:t>Google search</a:t>
            </a:r>
          </a:p>
          <a:p>
            <a:r>
              <a:rPr lang="en-US" sz="2000" dirty="0"/>
              <a:t>Watch for coming software sustainability/stewardship </a:t>
            </a:r>
            <a:br>
              <a:rPr lang="en-US" sz="2000" dirty="0"/>
            </a:br>
            <a:r>
              <a:rPr lang="en-US" sz="2000" dirty="0"/>
              <a:t>initiatives from DOE</a:t>
            </a:r>
          </a:p>
        </p:txBody>
      </p:sp>
    </p:spTree>
    <p:extLst>
      <p:ext uri="{BB962C8B-B14F-4D97-AF65-F5344CB8AC3E}">
        <p14:creationId xmlns:p14="http://schemas.microsoft.com/office/powerpoint/2010/main" val="2735037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a:t>
            </a:r>
            <a:r>
              <a:rPr lang="en-US" dirty="0">
                <a:solidFill>
                  <a:schemeClr val="bg1">
                    <a:lumMod val="50000"/>
                  </a:schemeClr>
                </a:solidFill>
              </a:rPr>
              <a:t>to save space</a:t>
            </a:r>
            <a:r>
              <a:rPr lang="en-US" b="0" i="0" dirty="0">
                <a:solidFill>
                  <a:schemeClr val="bg1">
                    <a:lumMod val="50000"/>
                  </a:schemeClr>
                </a:solidFill>
                <a:effectLst/>
              </a:rPr>
              <a:t>)</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246523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2764655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a:t>
            </a:r>
          </a:p>
        </p:txBody>
      </p:sp>
    </p:spTree>
    <p:extLst>
      <p:ext uri="{BB962C8B-B14F-4D97-AF65-F5344CB8AC3E}">
        <p14:creationId xmlns:p14="http://schemas.microsoft.com/office/powerpoint/2010/main" val="3492468545"/>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9554</TotalTime>
  <Words>6760</Words>
  <Application>Microsoft Office PowerPoint</Application>
  <PresentationFormat>Custom</PresentationFormat>
  <Paragraphs>765</Paragraphs>
  <Slides>49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Black</vt:lpstr>
      <vt:lpstr>Calibri</vt:lpstr>
      <vt:lpstr>Century Gothic</vt:lpstr>
      <vt:lpstr>Comic Sans MS</vt:lpstr>
      <vt:lpstr>Courier New</vt:lpstr>
      <vt:lpstr>Menlo</vt:lpstr>
      <vt:lpstr>Open Sans</vt:lpstr>
      <vt:lpstr>Roboto</vt:lpstr>
      <vt:lpstr>Presentations (Wide Screen)</vt:lpstr>
      <vt:lpstr>Making Scientific Software Better  Part 2: A Brief Introduction to Collaborative Software Development</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What is Version Control (a.k.a. Revision Control)</vt:lpstr>
      <vt:lpstr>Git</vt:lpstr>
      <vt:lpstr>Git Terminology</vt:lpstr>
      <vt:lpstr>Lone Developer Use Cases </vt:lpstr>
      <vt:lpstr>Team Collaboration Scenario (development of FeatureX)</vt:lpstr>
      <vt:lpstr>Pull Requests (or Merge Requests)</vt:lpstr>
      <vt:lpstr>The Rest of the Pull Request</vt:lpstr>
      <vt:lpstr>Git Workflows</vt:lpstr>
      <vt:lpstr>Git Flow</vt:lpstr>
      <vt:lpstr>GitHub Flow</vt:lpstr>
      <vt:lpstr>GitLab Flow</vt:lpstr>
      <vt:lpstr>Current Trilinos Workflow</vt:lpstr>
      <vt:lpstr>Current Open MPI Workflow </vt:lpstr>
      <vt:lpstr>Current FleCSI Workflow</vt:lpstr>
      <vt:lpstr>A Summary of Best Practices for Version Control</vt:lpstr>
      <vt:lpstr>Learning More About Git</vt:lpstr>
      <vt:lpstr>Code Review – What Peer Code Review Can Provide</vt:lpstr>
      <vt:lpstr>Code Review  - Improvement and Practices</vt:lpstr>
      <vt:lpstr>Coding Conventions (a.k.a. Coding Standards)</vt:lpstr>
      <vt:lpstr>Documentation</vt:lpstr>
      <vt:lpstr>Issue Tracking</vt:lpstr>
      <vt:lpstr>Dealing with Issues</vt:lpstr>
      <vt:lpstr>Agile Software Development</vt:lpstr>
      <vt:lpstr>What Agile Isn’t, and Why We Use It</vt:lpstr>
      <vt:lpstr>Getting Started with Agile</vt:lpstr>
      <vt:lpstr>Basic Kanban</vt:lpstr>
      <vt:lpstr>Kanban Tools</vt:lpstr>
      <vt:lpstr>Kanban Principles</vt:lpstr>
      <vt:lpstr>Advantages of Code/Project Hosting Platforms</vt:lpstr>
      <vt:lpstr>Recap and Closing</vt:lpstr>
      <vt:lpstr>PowerPoint Presentation</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Software Engineering Advice Often Needs Adaptation for Scientific Software</vt:lpstr>
      <vt:lpstr>How Much (Time, Effort) Should I Spend on Software Engineering?</vt:lpstr>
      <vt:lpstr>Continual, Incremental Software Process Improvement</vt:lpstr>
      <vt:lpstr>Help is Not Far Away!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725</cp:revision>
  <cp:lastPrinted>2017-11-02T18:35:01Z</cp:lastPrinted>
  <dcterms:created xsi:type="dcterms:W3CDTF">2018-11-06T17:28:56Z</dcterms:created>
  <dcterms:modified xsi:type="dcterms:W3CDTF">2023-04-19T19:14:49Z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